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eg" ContentType="image/jpeg"/>
  <Default Extension="rels" ContentType="application/vnd.openxmlformats-package.relationships+xml"/>
  <Default Extension="emf" ContentType="image/x-emf"/>
  <Default Extension="wdp" ContentType="image/vnd.ms-photo"/>
  <Default Extension="bin" ContentType="application/vnd.openxmlformats-officedocument.presentationml.printerSettings"/>
  <Default Extension="wmf" ContentType="image/x-w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4"/>
  </p:notesMasterIdLst>
  <p:sldIdLst>
    <p:sldId id="261" r:id="rId2"/>
    <p:sldId id="349" r:id="rId3"/>
    <p:sldId id="350" r:id="rId4"/>
    <p:sldId id="351" r:id="rId5"/>
    <p:sldId id="302" r:id="rId6"/>
    <p:sldId id="375" r:id="rId7"/>
    <p:sldId id="376" r:id="rId8"/>
    <p:sldId id="373" r:id="rId9"/>
    <p:sldId id="374" r:id="rId10"/>
    <p:sldId id="372" r:id="rId11"/>
    <p:sldId id="269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393" r:id="rId20"/>
    <p:sldId id="306" r:id="rId21"/>
    <p:sldId id="391" r:id="rId22"/>
    <p:sldId id="392" r:id="rId23"/>
    <p:sldId id="390" r:id="rId24"/>
    <p:sldId id="308" r:id="rId25"/>
    <p:sldId id="389" r:id="rId26"/>
    <p:sldId id="309" r:id="rId27"/>
    <p:sldId id="377" r:id="rId28"/>
    <p:sldId id="310" r:id="rId29"/>
    <p:sldId id="311" r:id="rId30"/>
    <p:sldId id="312" r:id="rId31"/>
    <p:sldId id="378" r:id="rId32"/>
    <p:sldId id="379" r:id="rId33"/>
    <p:sldId id="380" r:id="rId34"/>
    <p:sldId id="314" r:id="rId35"/>
    <p:sldId id="315" r:id="rId36"/>
    <p:sldId id="316" r:id="rId37"/>
    <p:sldId id="317" r:id="rId38"/>
    <p:sldId id="381" r:id="rId39"/>
    <p:sldId id="352" r:id="rId40"/>
    <p:sldId id="354" r:id="rId41"/>
    <p:sldId id="353" r:id="rId42"/>
    <p:sldId id="355" r:id="rId43"/>
    <p:sldId id="383" r:id="rId44"/>
    <p:sldId id="323" r:id="rId45"/>
    <p:sldId id="385" r:id="rId46"/>
    <p:sldId id="324" r:id="rId47"/>
    <p:sldId id="325" r:id="rId48"/>
    <p:sldId id="387" r:id="rId49"/>
    <p:sldId id="386" r:id="rId50"/>
    <p:sldId id="388" r:id="rId51"/>
    <p:sldId id="330" r:id="rId52"/>
    <p:sldId id="331" r:id="rId53"/>
    <p:sldId id="270" r:id="rId54"/>
    <p:sldId id="271" r:id="rId55"/>
    <p:sldId id="272" r:id="rId56"/>
    <p:sldId id="273" r:id="rId57"/>
    <p:sldId id="274" r:id="rId58"/>
    <p:sldId id="275" r:id="rId59"/>
    <p:sldId id="276" r:id="rId60"/>
    <p:sldId id="277" r:id="rId61"/>
    <p:sldId id="278" r:id="rId62"/>
    <p:sldId id="279" r:id="rId63"/>
    <p:sldId id="280" r:id="rId64"/>
    <p:sldId id="332" r:id="rId65"/>
    <p:sldId id="333" r:id="rId66"/>
    <p:sldId id="395" r:id="rId67"/>
    <p:sldId id="334" r:id="rId68"/>
    <p:sldId id="396" r:id="rId69"/>
    <p:sldId id="397" r:id="rId70"/>
    <p:sldId id="398" r:id="rId71"/>
    <p:sldId id="400" r:id="rId72"/>
    <p:sldId id="399" r:id="rId73"/>
    <p:sldId id="335" r:id="rId74"/>
    <p:sldId id="394" r:id="rId75"/>
    <p:sldId id="338" r:id="rId76"/>
    <p:sldId id="340" r:id="rId77"/>
    <p:sldId id="341" r:id="rId78"/>
    <p:sldId id="342" r:id="rId79"/>
    <p:sldId id="343" r:id="rId80"/>
    <p:sldId id="344" r:id="rId81"/>
    <p:sldId id="345" r:id="rId82"/>
    <p:sldId id="281" r:id="rId83"/>
    <p:sldId id="282" r:id="rId84"/>
    <p:sldId id="283" r:id="rId85"/>
    <p:sldId id="284" r:id="rId86"/>
    <p:sldId id="285" r:id="rId87"/>
    <p:sldId id="286" r:id="rId88"/>
    <p:sldId id="287" r:id="rId89"/>
    <p:sldId id="346" r:id="rId90"/>
    <p:sldId id="288" r:id="rId91"/>
    <p:sldId id="289" r:id="rId92"/>
    <p:sldId id="290" r:id="rId93"/>
    <p:sldId id="291" r:id="rId94"/>
    <p:sldId id="292" r:id="rId95"/>
    <p:sldId id="347" r:id="rId96"/>
    <p:sldId id="293" r:id="rId97"/>
    <p:sldId id="294" r:id="rId98"/>
    <p:sldId id="295" r:id="rId99"/>
    <p:sldId id="296" r:id="rId100"/>
    <p:sldId id="297" r:id="rId101"/>
    <p:sldId id="298" r:id="rId102"/>
    <p:sldId id="348" r:id="rId103"/>
    <p:sldId id="366" r:id="rId104"/>
    <p:sldId id="367" r:id="rId105"/>
    <p:sldId id="368" r:id="rId106"/>
    <p:sldId id="370" r:id="rId107"/>
    <p:sldId id="369" r:id="rId108"/>
    <p:sldId id="371" r:id="rId109"/>
    <p:sldId id="365" r:id="rId110"/>
    <p:sldId id="299" r:id="rId111"/>
    <p:sldId id="300" r:id="rId112"/>
    <p:sldId id="301" r:id="rId113"/>
    <p:sldId id="358" r:id="rId114"/>
    <p:sldId id="356" r:id="rId115"/>
    <p:sldId id="359" r:id="rId116"/>
    <p:sldId id="360" r:id="rId117"/>
    <p:sldId id="361" r:id="rId118"/>
    <p:sldId id="357" r:id="rId119"/>
    <p:sldId id="362" r:id="rId120"/>
    <p:sldId id="364" r:id="rId121"/>
    <p:sldId id="363" r:id="rId122"/>
    <p:sldId id="382" r:id="rId123"/>
  </p:sldIdLst>
  <p:sldSz cx="9144000" cy="6858000" type="screen4x3"/>
  <p:notesSz cx="6858000" cy="9144000"/>
  <p:defaultTextStyle>
    <a:defPPr>
      <a:defRPr lang="de-DE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D4D4D"/>
    <a:srgbClr val="438ECC"/>
    <a:srgbClr val="ED6F49"/>
    <a:srgbClr val="F7AA44"/>
    <a:srgbClr val="009587"/>
    <a:srgbClr val="BDBABA"/>
    <a:srgbClr val="A7A5A5"/>
    <a:srgbClr val="F05033"/>
    <a:srgbClr val="E84427"/>
    <a:srgbClr val="B5251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736" autoAdjust="0"/>
    <p:restoredTop sz="94660"/>
  </p:normalViewPr>
  <p:slideViewPr>
    <p:cSldViewPr snapToObjects="1">
      <p:cViewPr varScale="1">
        <p:scale>
          <a:sx n="139" d="100"/>
          <a:sy n="139" d="100"/>
        </p:scale>
        <p:origin x="-1168" y="-104"/>
      </p:cViewPr>
      <p:guideLst>
        <p:guide orient="horz" pos="3300"/>
        <p:guide pos="192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notesMaster" Target="notesMasters/notesMaster1.xml"/><Relationship Id="rId125" Type="http://schemas.openxmlformats.org/officeDocument/2006/relationships/printerSettings" Target="printerSettings/printerSettings1.bin"/><Relationship Id="rId126" Type="http://schemas.openxmlformats.org/officeDocument/2006/relationships/presProps" Target="presProps.xml"/><Relationship Id="rId127" Type="http://schemas.openxmlformats.org/officeDocument/2006/relationships/viewProps" Target="viewProps.xml"/><Relationship Id="rId128" Type="http://schemas.openxmlformats.org/officeDocument/2006/relationships/theme" Target="theme/theme1.xml"/><Relationship Id="rId129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00" Type="http://schemas.openxmlformats.org/officeDocument/2006/relationships/slide" Target="slides/slide99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3C3069-EAFB-4145-8E4B-04F54E649D99}" type="datetimeFigureOut">
              <a:rPr lang="de-DE" smtClean="0"/>
              <a:t>13.10.14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6AC1AA-0751-8243-836D-342D444A699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039412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3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6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RENE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6164CF-F871-3D47-A661-2FEA5BB7AC1F}" type="slidenum">
              <a:rPr lang="de-DE" smtClean="0"/>
              <a:pPr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492908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RENE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6164CF-F871-3D47-A661-2FEA5BB7AC1F}" type="slidenum">
              <a:rPr lang="de-DE" smtClean="0"/>
              <a:pPr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36587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Im Bild </a:t>
            </a:r>
            <a:r>
              <a:rPr lang="de-DE" dirty="0" err="1" smtClean="0"/>
              <a:t>master</a:t>
            </a:r>
            <a:r>
              <a:rPr lang="de-DE" dirty="0" smtClean="0"/>
              <a:t> durch </a:t>
            </a:r>
            <a:r>
              <a:rPr lang="de-DE" dirty="0" err="1" smtClean="0"/>
              <a:t>origin/master</a:t>
            </a:r>
            <a:r>
              <a:rPr lang="de-DE" baseline="0" dirty="0" smtClean="0"/>
              <a:t> und </a:t>
            </a:r>
            <a:r>
              <a:rPr lang="de-DE" baseline="0" dirty="0" err="1" smtClean="0"/>
              <a:t>feature-a</a:t>
            </a:r>
            <a:r>
              <a:rPr lang="de-DE" baseline="0" dirty="0" smtClean="0"/>
              <a:t> durch </a:t>
            </a:r>
            <a:r>
              <a:rPr lang="de-DE" baseline="0" dirty="0" err="1" smtClean="0"/>
              <a:t>master</a:t>
            </a:r>
            <a:r>
              <a:rPr lang="de-DE" baseline="0" dirty="0" smtClean="0"/>
              <a:t> ersetzen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6164CF-F871-3D47-A661-2FEA5BB7AC1F}" type="slidenum">
              <a:rPr lang="de-DE" smtClean="0"/>
              <a:pPr/>
              <a:t>56</a:t>
            </a:fld>
            <a:endParaRPr lang="de-DE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11" name="Shape 21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Seit neueren werden die Repo-Infos nicht mehr in .git sondern .git/modules abgelegt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19" name="Shape 21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Flexibilität über Bedienbarkeit</a:t>
            </a:r>
          </a:p>
          <a:p>
            <a:pPr lvl="0">
              <a:defRPr sz="1800"/>
            </a:pPr>
            <a:r>
              <a:rPr sz="2200"/>
              <a:t>.git/config erwähnen</a:t>
            </a:r>
          </a:p>
          <a:p>
            <a:pPr lvl="0">
              <a:defRPr sz="1800"/>
            </a:pPr>
            <a:r>
              <a:rPr sz="2200"/>
              <a:t>.git/modules erwähnen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37" name="Shape 23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Aus Subversion bekannt mit externals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57" name="Shape 25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Bild mit Historie</a:t>
            </a:r>
          </a:p>
          <a:p>
            <a:pPr lvl="0">
              <a:defRPr sz="1800"/>
            </a:pPr>
            <a:r>
              <a:rPr sz="2200"/>
              <a:t>Squash erklären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89" name="Shape 28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Vorteil: Änderungen müssen nciht sofort zurück ins Modul: Patches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Shape 299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300" name="Shape 30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Split auch geeignet um Repos zu trennen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w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 - Normale 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084763"/>
          </a:xfrm>
        </p:spPr>
        <p:txBody>
          <a:bodyPr lIns="0" tIns="0" rIns="0" bIns="0"/>
          <a:lstStyle>
            <a:lvl2pPr marL="742950" indent="-285750">
              <a:buFont typeface="Arial"/>
              <a:buChar char="•"/>
              <a:defRPr/>
            </a:lvl2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7" name="Titelplatzhalter 10"/>
          <p:cNvSpPr>
            <a:spLocks noGrp="1"/>
          </p:cNvSpPr>
          <p:nvPr>
            <p:ph type="title" hasCustomPrompt="1"/>
          </p:nvPr>
        </p:nvSpPr>
        <p:spPr>
          <a:xfrm>
            <a:off x="315884" y="185738"/>
            <a:ext cx="8512232" cy="446128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de-DE" dirty="0" smtClean="0"/>
              <a:t>NORMALE FOLIE</a:t>
            </a:r>
            <a:endParaRPr lang="de-DE" dirty="0"/>
          </a:p>
        </p:txBody>
      </p:sp>
      <p:cxnSp>
        <p:nvCxnSpPr>
          <p:cNvPr id="8" name="Gerade Verbindung 7"/>
          <p:cNvCxnSpPr/>
          <p:nvPr userDrawn="1"/>
        </p:nvCxnSpPr>
        <p:spPr>
          <a:xfrm flipV="1">
            <a:off x="315884" y="6415390"/>
            <a:ext cx="8512232" cy="17160"/>
          </a:xfrm>
          <a:prstGeom prst="line">
            <a:avLst/>
          </a:prstGeom>
          <a:ln w="63500">
            <a:solidFill>
              <a:srgbClr val="E1A294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itel 1"/>
          <p:cNvSpPr txBox="1">
            <a:spLocks/>
          </p:cNvSpPr>
          <p:nvPr userDrawn="1"/>
        </p:nvSpPr>
        <p:spPr>
          <a:xfrm>
            <a:off x="315884" y="6456363"/>
            <a:ext cx="8601132" cy="61534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400" b="1" kern="12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de-DE" sz="1600" b="0" dirty="0" smtClean="0">
                <a:solidFill>
                  <a:srgbClr val="BDBABA"/>
                </a:solidFill>
              </a:rPr>
              <a:t>RENÉ PREISSEL, NILS HARTMANN | W-JAX 07. NOVEMBER 2014</a:t>
            </a:r>
            <a:endParaRPr lang="de-DE" sz="1600" b="0" dirty="0">
              <a:solidFill>
                <a:srgbClr val="BDBABA"/>
              </a:solidFill>
            </a:endParaRPr>
          </a:p>
        </p:txBody>
      </p:sp>
      <p:pic>
        <p:nvPicPr>
          <p:cNvPr id="2" name="Bild 1" descr="Unbenannt-2.wm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884" y="6525856"/>
            <a:ext cx="282007" cy="282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6264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 - Normal ohne Fussze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596467"/>
          </a:xfrm>
        </p:spPr>
        <p:txBody>
          <a:bodyPr lIns="0" tIns="0" rIns="0" bIns="0"/>
          <a:lstStyle>
            <a:lvl2pPr marL="742950" indent="-285750">
              <a:buFont typeface="Arial"/>
              <a:buChar char="•"/>
              <a:defRPr/>
            </a:lvl2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7" name="Titelplatzhalter 10"/>
          <p:cNvSpPr>
            <a:spLocks noGrp="1"/>
          </p:cNvSpPr>
          <p:nvPr>
            <p:ph type="title" hasCustomPrompt="1"/>
          </p:nvPr>
        </p:nvSpPr>
        <p:spPr>
          <a:xfrm>
            <a:off x="315884" y="185738"/>
            <a:ext cx="8512232" cy="446128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de-DE" dirty="0" smtClean="0"/>
              <a:t>NORMALE FOLIE OHNE FUSSZEILE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65284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 - Neues Thema begin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/>
          <p:cNvSpPr/>
          <p:nvPr userDrawn="1"/>
        </p:nvSpPr>
        <p:spPr>
          <a:xfrm>
            <a:off x="1123950" y="2146300"/>
            <a:ext cx="6896100" cy="2565400"/>
          </a:xfrm>
          <a:prstGeom prst="rect">
            <a:avLst/>
          </a:prstGeom>
          <a:solidFill>
            <a:srgbClr val="F0503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352550" y="2451100"/>
            <a:ext cx="6407150" cy="800100"/>
          </a:xfrm>
        </p:spPr>
        <p:txBody>
          <a:bodyPr lIns="0" tIns="0" rIns="0" bIns="0"/>
          <a:lstStyle>
            <a:lvl1pPr marL="0" indent="0">
              <a:buNone/>
              <a:defRPr b="1">
                <a:solidFill>
                  <a:srgbClr val="EFEFEE"/>
                </a:solidFill>
              </a:defRPr>
            </a:lvl1pPr>
          </a:lstStyle>
          <a:p>
            <a:pPr lvl="0"/>
            <a:r>
              <a:rPr lang="de-DE" dirty="0" smtClean="0"/>
              <a:t>ÜBERSCHRIFT</a:t>
            </a:r>
            <a:endParaRPr lang="de-DE" dirty="0"/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1352550" y="3915833"/>
            <a:ext cx="6407150" cy="533400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2400" b="1">
                <a:solidFill>
                  <a:srgbClr val="EFEFEE"/>
                </a:solidFill>
              </a:defRPr>
            </a:lvl1pPr>
          </a:lstStyle>
          <a:p>
            <a:pPr lvl="0"/>
            <a:r>
              <a:rPr lang="de-DE" dirty="0" smtClean="0"/>
              <a:t>Stichpunkte</a:t>
            </a:r>
            <a:endParaRPr lang="de-DE" dirty="0"/>
          </a:p>
        </p:txBody>
      </p:sp>
      <p:cxnSp>
        <p:nvCxnSpPr>
          <p:cNvPr id="14" name="Gerade Verbindung 13"/>
          <p:cNvCxnSpPr/>
          <p:nvPr userDrawn="1"/>
        </p:nvCxnSpPr>
        <p:spPr>
          <a:xfrm>
            <a:off x="1352550" y="3035300"/>
            <a:ext cx="6273800" cy="0"/>
          </a:xfrm>
          <a:prstGeom prst="line">
            <a:avLst/>
          </a:prstGeom>
          <a:ln w="38100">
            <a:solidFill>
              <a:srgbClr val="438EC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itelplatzhalter 10"/>
          <p:cNvSpPr>
            <a:spLocks noGrp="1"/>
          </p:cNvSpPr>
          <p:nvPr>
            <p:ph type="title" hasCustomPrompt="1"/>
          </p:nvPr>
        </p:nvSpPr>
        <p:spPr>
          <a:xfrm>
            <a:off x="315884" y="185738"/>
            <a:ext cx="8512232" cy="446128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de-DE" dirty="0" smtClean="0"/>
              <a:t>ZWISCHEN FOLIE</a:t>
            </a:r>
            <a:endParaRPr lang="de-DE" dirty="0"/>
          </a:p>
        </p:txBody>
      </p:sp>
      <p:pic>
        <p:nvPicPr>
          <p:cNvPr id="13" name="Bild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70712" y="2369313"/>
            <a:ext cx="604472" cy="60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2509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Normale Se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57200" y="274638"/>
            <a:ext cx="8229600" cy="637675"/>
          </a:xfrm>
          <a:prstGeom prst="rect">
            <a:avLst/>
          </a:prstGeom>
        </p:spPr>
        <p:txBody>
          <a:bodyPr lIns="0" rIns="0"/>
          <a:lstStyle>
            <a:lvl1pPr algn="l">
              <a:defRPr/>
            </a:lvl1pPr>
          </a:lstStyle>
          <a:p>
            <a:r>
              <a:rPr lang="de-DE" dirty="0" smtClean="0"/>
              <a:t>MASTERTITELFORMAT BEARBEITEN</a:t>
            </a:r>
            <a:endParaRPr lang="de-DE" dirty="0"/>
          </a:p>
        </p:txBody>
      </p:sp>
      <p:sp>
        <p:nvSpPr>
          <p:cNvPr id="7" name="Inhaltsplatzhalter 6"/>
          <p:cNvSpPr>
            <a:spLocks noGrp="1"/>
          </p:cNvSpPr>
          <p:nvPr>
            <p:ph sz="quarter" idx="10"/>
          </p:nvPr>
        </p:nvSpPr>
        <p:spPr>
          <a:xfrm>
            <a:off x="457200" y="1181100"/>
            <a:ext cx="8229600" cy="5053013"/>
          </a:xfrm>
        </p:spPr>
        <p:txBody>
          <a:bodyPr/>
          <a:lstStyle/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cxnSp>
        <p:nvCxnSpPr>
          <p:cNvPr id="8" name="Gerade Verbindung 7"/>
          <p:cNvCxnSpPr/>
          <p:nvPr userDrawn="1"/>
        </p:nvCxnSpPr>
        <p:spPr>
          <a:xfrm>
            <a:off x="441082" y="6460996"/>
            <a:ext cx="8229600" cy="0"/>
          </a:xfrm>
          <a:prstGeom prst="line">
            <a:avLst/>
          </a:prstGeom>
          <a:ln>
            <a:solidFill>
              <a:srgbClr val="8B4206">
                <a:alpha val="25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feld 8"/>
          <p:cNvSpPr txBox="1"/>
          <p:nvPr userDrawn="1"/>
        </p:nvSpPr>
        <p:spPr>
          <a:xfrm>
            <a:off x="4529252" y="6510809"/>
            <a:ext cx="4157548" cy="184666"/>
          </a:xfrm>
          <a:prstGeom prst="rect">
            <a:avLst/>
          </a:prstGeom>
          <a:noFill/>
        </p:spPr>
        <p:txBody>
          <a:bodyPr wrap="none" tIns="0" rIns="0" bIns="0" rtlCol="0">
            <a:spAutoFit/>
          </a:bodyPr>
          <a:lstStyle/>
          <a:p>
            <a:pPr algn="r"/>
            <a:r>
              <a:rPr lang="de-DE" sz="1200" dirty="0" smtClean="0">
                <a:solidFill>
                  <a:srgbClr val="BEB7B1"/>
                </a:solidFill>
              </a:rPr>
              <a:t>RENÉ</a:t>
            </a:r>
            <a:r>
              <a:rPr lang="de-DE" sz="1200" baseline="0" dirty="0" smtClean="0">
                <a:solidFill>
                  <a:srgbClr val="BEB7B1"/>
                </a:solidFill>
              </a:rPr>
              <a:t> PREISSEL, NILS HARTMANN | W-JAX 07. NOVEMBER  2014</a:t>
            </a:r>
            <a:endParaRPr lang="de-DE" sz="1200" dirty="0">
              <a:solidFill>
                <a:srgbClr val="BEB7B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34771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11" name="Titelplatzhalter 10"/>
          <p:cNvSpPr>
            <a:spLocks noGrp="1"/>
          </p:cNvSpPr>
          <p:nvPr>
            <p:ph type="title"/>
          </p:nvPr>
        </p:nvSpPr>
        <p:spPr>
          <a:xfrm>
            <a:off x="328586" y="185738"/>
            <a:ext cx="8229600" cy="446128"/>
          </a:xfrm>
          <a:prstGeom prst="rect">
            <a:avLst/>
          </a:prstGeom>
        </p:spPr>
        <p:txBody>
          <a:bodyPr vert="horz" lIns="0" tIns="0" rIns="91440" bIns="0" rtlCol="0" anchor="ctr">
            <a:normAutofit/>
          </a:bodyPr>
          <a:lstStyle/>
          <a:p>
            <a:r>
              <a:rPr lang="de-DE" dirty="0" smtClean="0"/>
              <a:t>FOLIE TITEL</a:t>
            </a:r>
            <a:endParaRPr lang="de-DE" dirty="0"/>
          </a:p>
        </p:txBody>
      </p:sp>
      <p:cxnSp>
        <p:nvCxnSpPr>
          <p:cNvPr id="9" name="Gerade Verbindung 8"/>
          <p:cNvCxnSpPr/>
          <p:nvPr userDrawn="1"/>
        </p:nvCxnSpPr>
        <p:spPr>
          <a:xfrm>
            <a:off x="315884" y="744045"/>
            <a:ext cx="8512232" cy="0"/>
          </a:xfrm>
          <a:prstGeom prst="line">
            <a:avLst/>
          </a:prstGeom>
          <a:ln w="63500">
            <a:solidFill>
              <a:srgbClr val="F0503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40224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2" r:id="rId2"/>
    <p:sldLayoutId id="2147483651" r:id="rId3"/>
    <p:sldLayoutId id="2147483653" r:id="rId4"/>
  </p:sldLayoutIdLst>
  <p:txStyles>
    <p:titleStyle>
      <a:lvl1pPr algn="l" defTabSz="457200" rtl="0" eaLnBrk="1" latinLnBrk="0" hangingPunct="1">
        <a:spcBef>
          <a:spcPct val="0"/>
        </a:spcBef>
        <a:buNone/>
        <a:defRPr sz="3400" b="1" kern="1200">
          <a:solidFill>
            <a:srgbClr val="4D4D4D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rgbClr val="4D4D4D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rgbClr val="4D4D4D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rgbClr val="4D4D4D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rgbClr val="4D4D4D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rgbClr val="4D4D4D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4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2.png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hyperlink" Target="http://alblue.bandlem.com/2013/11/embedding-jgit.html" TargetMode="External"/><Relationship Id="rId4" Type="http://schemas.openxmlformats.org/officeDocument/2006/relationships/hyperlink" Target="https://bitbucket.org/atlassian/jgit-flow" TargetMode="External"/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speakerdeck.com/alblue/embedding-jgit-into-java-applications" TargetMode="Externa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github.com/ajoberstar/grgit" TargetMode="Externa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github.com/ajoberstar/grgit" TargetMode="Externa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emf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bitbucket.org/atlassian/jgit-flow/wiki/Home" TargetMode="Externa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4.jpeg"/><Relationship Id="rId5" Type="http://schemas.microsoft.com/office/2007/relationships/hdphoto" Target="../media/hdphoto1.wdp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e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e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em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.emf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7.emf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://nvie.com/posts/a-successful-git-branching-model/" TargetMode="Externa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http://robandlauren.com/2013/09/18/git-flow-managing-multiple-hotfixes/" TargetMode="External"/><Relationship Id="rId4" Type="http://schemas.openxmlformats.org/officeDocument/2006/relationships/hyperlink" Target="https://github.com/petervanderdoes/gitflow" TargetMode="External"/><Relationship Id="rId5" Type="http://schemas.openxmlformats.org/officeDocument/2006/relationships/hyperlink" Target="http://www.syntevo.com/smartgit/documentation/6/show?page=git-flow" TargetMode="External"/><Relationship Id="rId6" Type="http://schemas.openxmlformats.org/officeDocument/2006/relationships/hyperlink" Target="https://groups.google.com/forum/%23!topic/gitflow-users/I9sErOSzYzE" TargetMode="External"/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github.com/nvie/gitflow/issues/3%23issuecomment-170055" TargetMode="Externa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ciomantic/git-hub" TargetMode="External"/><Relationship Id="rId4" Type="http://schemas.openxmlformats.org/officeDocument/2006/relationships/hyperlink" Target="https://www.atlassian.com/de/git/workflows%23!workflow-forking" TargetMode="External"/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www.sociomantic.com/blog/2014/05/git-triangular-workflow/%23.VCEg7yt_v0A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.jpeg"/><Relationship Id="rId3" Type="http://schemas.openxmlformats.org/officeDocument/2006/relationships/image" Target="../media/image35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6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7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0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1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4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3.pn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3.pn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8.png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Relationship Id="rId3" Type="http://schemas.openxmlformats.org/officeDocument/2006/relationships/image" Target="../media/image49.png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W-JAX 07.11.14 | WORKSHOP</a:t>
            </a:r>
            <a:endParaRPr lang="de-DE" dirty="0"/>
          </a:p>
        </p:txBody>
      </p:sp>
      <p:cxnSp>
        <p:nvCxnSpPr>
          <p:cNvPr id="6" name="Gerade Verbindung 5"/>
          <p:cNvCxnSpPr/>
          <p:nvPr/>
        </p:nvCxnSpPr>
        <p:spPr>
          <a:xfrm flipV="1">
            <a:off x="315884" y="6316465"/>
            <a:ext cx="8512232" cy="17160"/>
          </a:xfrm>
          <a:prstGeom prst="line">
            <a:avLst/>
          </a:prstGeom>
          <a:ln w="63500">
            <a:solidFill>
              <a:srgbClr val="E84427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Rechteck 6"/>
          <p:cNvSpPr/>
          <p:nvPr/>
        </p:nvSpPr>
        <p:spPr>
          <a:xfrm>
            <a:off x="937800" y="3035300"/>
            <a:ext cx="7046502" cy="2369791"/>
          </a:xfrm>
          <a:prstGeom prst="rect">
            <a:avLst/>
          </a:prstGeom>
          <a:solidFill>
            <a:srgbClr val="E84427"/>
          </a:solidFill>
          <a:ln>
            <a:noFill/>
          </a:ln>
          <a:effectLst>
            <a:outerShdw blurRad="50800" dist="38100" dir="5400000" sx="101000" sy="101000" algn="t" rotWithShape="0">
              <a:prstClr val="black">
                <a:alpha val="21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platzhalter 9"/>
          <p:cNvSpPr txBox="1">
            <a:spLocks/>
          </p:cNvSpPr>
          <p:nvPr/>
        </p:nvSpPr>
        <p:spPr>
          <a:xfrm>
            <a:off x="2482918" y="3247172"/>
            <a:ext cx="6407150" cy="800100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32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3600" dirty="0" smtClean="0"/>
              <a:t>WERDEN SIE GIT EXPERTE!</a:t>
            </a:r>
            <a:endParaRPr lang="de-DE" sz="3600" dirty="0"/>
          </a:p>
        </p:txBody>
      </p:sp>
      <p:sp>
        <p:nvSpPr>
          <p:cNvPr id="9" name="Textplatzhalter 11"/>
          <p:cNvSpPr txBox="1">
            <a:spLocks/>
          </p:cNvSpPr>
          <p:nvPr/>
        </p:nvSpPr>
        <p:spPr>
          <a:xfrm>
            <a:off x="2482918" y="4451091"/>
            <a:ext cx="6407150" cy="7942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000" dirty="0" smtClean="0"/>
              <a:t>René </a:t>
            </a:r>
            <a:r>
              <a:rPr lang="de-DE" sz="2000" dirty="0" err="1" smtClean="0"/>
              <a:t>Preißel</a:t>
            </a:r>
            <a:r>
              <a:rPr lang="de-DE" sz="2000" dirty="0" smtClean="0"/>
              <a:t> (</a:t>
            </a:r>
            <a:r>
              <a:rPr lang="de-DE" sz="2000" dirty="0" err="1" smtClean="0"/>
              <a:t>eToSquare</a:t>
            </a:r>
            <a:r>
              <a:rPr lang="de-DE" sz="2000" dirty="0" smtClean="0"/>
              <a:t>)</a:t>
            </a:r>
          </a:p>
          <a:p>
            <a:r>
              <a:rPr lang="de-DE" sz="2000" dirty="0" smtClean="0"/>
              <a:t>Nils Hartmann (Techniker Krankenkasse)</a:t>
            </a:r>
            <a:endParaRPr lang="de-DE" sz="2000" dirty="0"/>
          </a:p>
        </p:txBody>
      </p:sp>
      <p:cxnSp>
        <p:nvCxnSpPr>
          <p:cNvPr id="10" name="Gerade Verbindung 9"/>
          <p:cNvCxnSpPr/>
          <p:nvPr/>
        </p:nvCxnSpPr>
        <p:spPr>
          <a:xfrm>
            <a:off x="2482918" y="3846860"/>
            <a:ext cx="5245534" cy="0"/>
          </a:xfrm>
          <a:prstGeom prst="line">
            <a:avLst/>
          </a:prstGeom>
          <a:ln w="38100">
            <a:solidFill>
              <a:srgbClr val="438EC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Bild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400" y="3648616"/>
            <a:ext cx="1155700" cy="115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0538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GIT INTERN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1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3429951"/>
            <a:ext cx="6267608" cy="410682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490792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Objektdatenbanken und Referenzen</a:t>
            </a:r>
          </a:p>
          <a:p>
            <a:r>
              <a:rPr lang="de-DE" dirty="0" err="1" smtClean="0"/>
              <a:t>Merges</a:t>
            </a:r>
            <a:endParaRPr lang="de-DE" dirty="0" smtClean="0"/>
          </a:p>
          <a:p>
            <a:r>
              <a:rPr lang="de-DE" dirty="0" err="1" smtClean="0"/>
              <a:t>Remotes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2648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/>
          <p:nvPr/>
        </p:nvSpPr>
        <p:spPr>
          <a:xfrm>
            <a:off x="481244" y="3078728"/>
            <a:ext cx="8170665" cy="2165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/>
          <a:p>
            <a:pPr lvl="1">
              <a:defRPr sz="1800"/>
            </a:pP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#Dateien im build-Verzeichnis ändern</a:t>
            </a:r>
            <a:br>
              <a:rPr sz="17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myproject$ git commit -am "neue Version in Subtree"</a:t>
            </a:r>
          </a:p>
          <a:p>
            <a:pPr lvl="1">
              <a:defRPr sz="1800"/>
            </a:pP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myproject$ git push</a:t>
            </a:r>
          </a:p>
          <a:p>
            <a:pPr lvl="1">
              <a:defRPr sz="1800"/>
            </a:pPr>
            <a:endParaRPr sz="1700" dirty="0">
              <a:latin typeface="Consolas"/>
              <a:ea typeface="Consolas"/>
              <a:cs typeface="Consolas"/>
              <a:sym typeface="Consolas"/>
            </a:endParaRPr>
          </a:p>
          <a:p>
            <a:pPr lvl="1">
              <a:defRPr sz="1800"/>
            </a:pP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#Änderungen in das Modul zurückübertragen</a:t>
            </a:r>
          </a:p>
          <a:p>
            <a:pPr lvl="1">
              <a:defRPr sz="1800"/>
            </a:pP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#Einmalig Remote anlegen</a:t>
            </a:r>
            <a:br>
              <a:rPr sz="17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myproject$ git remote add -f build ../build.git/ </a:t>
            </a:r>
          </a:p>
          <a:p>
            <a:pPr lvl="1">
              <a:defRPr sz="1800"/>
            </a:pP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myproject$ git fetch build   #letzten Stand holen</a:t>
            </a:r>
          </a:p>
        </p:txBody>
      </p:sp>
      <p:grpSp>
        <p:nvGrpSpPr>
          <p:cNvPr id="2" name="Group 285"/>
          <p:cNvGrpSpPr/>
          <p:nvPr/>
        </p:nvGrpSpPr>
        <p:grpSpPr>
          <a:xfrm>
            <a:off x="1937742" y="1884164"/>
            <a:ext cx="5268516" cy="892969"/>
            <a:chOff x="0" y="0"/>
            <a:chExt cx="7493000" cy="1270000"/>
          </a:xfrm>
        </p:grpSpPr>
        <p:sp>
          <p:nvSpPr>
            <p:cNvPr id="282" name="Shape 282"/>
            <p:cNvSpPr/>
            <p:nvPr/>
          </p:nvSpPr>
          <p:spPr>
            <a:xfrm>
              <a:off x="0" y="0"/>
              <a:ext cx="27305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effectLst/>
                </a:defRPr>
              </a:pPr>
              <a:r>
                <a:rPr sz="2800" dirty="0"/>
                <a:t>myproject</a:t>
              </a:r>
            </a:p>
          </p:txBody>
        </p:sp>
        <p:sp>
          <p:nvSpPr>
            <p:cNvPr id="283" name="Shape 283"/>
            <p:cNvSpPr/>
            <p:nvPr/>
          </p:nvSpPr>
          <p:spPr>
            <a:xfrm>
              <a:off x="4762500" y="0"/>
              <a:ext cx="2730500" cy="1270000"/>
            </a:xfrm>
            <a:prstGeom prst="rect">
              <a:avLst/>
            </a:prstGeom>
            <a:solidFill>
              <a:srgbClr val="009051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/>
              </a:pPr>
              <a:r>
                <a:rPr sz="280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build</a:t>
              </a:r>
            </a:p>
            <a:p>
              <a:pPr lvl="0">
                <a:defRPr sz="1800"/>
              </a:pPr>
              <a:r>
                <a:rPr sz="2800" i="1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abc123</a:t>
              </a:r>
            </a:p>
          </p:txBody>
        </p:sp>
        <p:sp>
          <p:nvSpPr>
            <p:cNvPr id="284" name="Shape 284"/>
            <p:cNvSpPr/>
            <p:nvPr/>
          </p:nvSpPr>
          <p:spPr>
            <a:xfrm flipH="1">
              <a:off x="2725142" y="638472"/>
              <a:ext cx="2041972" cy="3234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321457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dirty="0"/>
            </a:p>
          </p:txBody>
        </p:sp>
      </p:grpSp>
      <p:pic>
        <p:nvPicPr>
          <p:cNvPr id="286" name="Bildschirmfoto 2013-10-10 um 12.49.27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724055" y="3196828"/>
            <a:ext cx="2125266" cy="1156950"/>
          </a:xfrm>
          <a:prstGeom prst="rect">
            <a:avLst/>
          </a:prstGeom>
          <a:ln w="12700">
            <a:miter lim="400000"/>
          </a:ln>
        </p:spPr>
      </p:pic>
      <p:pic>
        <p:nvPicPr>
          <p:cNvPr id="10" name="Bild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4298" y="4708242"/>
            <a:ext cx="3045023" cy="2035969"/>
          </a:xfrm>
          <a:prstGeom prst="rect">
            <a:avLst/>
          </a:prstGeom>
        </p:spPr>
      </p:pic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IN SUBTREES ARBEITEN (1)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92003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8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8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0" grpId="0" build="p" bldLvl="5" animBg="1" advAuto="0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/>
          <p:nvPr/>
        </p:nvSpPr>
        <p:spPr>
          <a:xfrm>
            <a:off x="481244" y="2973834"/>
            <a:ext cx="8170665" cy="13032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/>
          <a:p>
            <a:pPr lvl="1">
              <a:defRPr sz="1800"/>
            </a:pPr>
            <a:endParaRPr sz="1600" dirty="0">
              <a:latin typeface="Consolas"/>
              <a:ea typeface="Consolas"/>
              <a:cs typeface="Consolas"/>
              <a:sym typeface="Consolas"/>
            </a:endParaRP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subtree split --prefix build --branch build_changes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checkout build_changes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merge build/master  #mit lokaler Version vereinigen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push build HEAD:master #Zurück in das originale Repo</a:t>
            </a:r>
          </a:p>
        </p:txBody>
      </p:sp>
      <p:grpSp>
        <p:nvGrpSpPr>
          <p:cNvPr id="2" name="Group 296"/>
          <p:cNvGrpSpPr/>
          <p:nvPr/>
        </p:nvGrpSpPr>
        <p:grpSpPr>
          <a:xfrm>
            <a:off x="1937742" y="1884164"/>
            <a:ext cx="5268516" cy="892969"/>
            <a:chOff x="0" y="0"/>
            <a:chExt cx="7493000" cy="1270000"/>
          </a:xfrm>
        </p:grpSpPr>
        <p:sp>
          <p:nvSpPr>
            <p:cNvPr id="293" name="Shape 293"/>
            <p:cNvSpPr/>
            <p:nvPr/>
          </p:nvSpPr>
          <p:spPr>
            <a:xfrm>
              <a:off x="0" y="0"/>
              <a:ext cx="27305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effectLst/>
                </a:defRPr>
              </a:pPr>
              <a:r>
                <a:rPr sz="2800" dirty="0"/>
                <a:t>myproject</a:t>
              </a:r>
            </a:p>
          </p:txBody>
        </p:sp>
        <p:sp>
          <p:nvSpPr>
            <p:cNvPr id="294" name="Shape 294"/>
            <p:cNvSpPr/>
            <p:nvPr/>
          </p:nvSpPr>
          <p:spPr>
            <a:xfrm>
              <a:off x="4762500" y="0"/>
              <a:ext cx="2730500" cy="1270000"/>
            </a:xfrm>
            <a:prstGeom prst="rect">
              <a:avLst/>
            </a:prstGeom>
            <a:solidFill>
              <a:srgbClr val="009051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/>
              </a:pPr>
              <a:r>
                <a:rPr sz="280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build</a:t>
              </a:r>
            </a:p>
            <a:p>
              <a:pPr lvl="0">
                <a:defRPr sz="1800"/>
              </a:pPr>
              <a:r>
                <a:rPr sz="2800" i="1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abc123</a:t>
              </a:r>
            </a:p>
          </p:txBody>
        </p:sp>
        <p:sp>
          <p:nvSpPr>
            <p:cNvPr id="295" name="Shape 295"/>
            <p:cNvSpPr/>
            <p:nvPr/>
          </p:nvSpPr>
          <p:spPr>
            <a:xfrm flipH="1">
              <a:off x="2725142" y="638472"/>
              <a:ext cx="2041972" cy="3234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321457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dirty="0"/>
            </a:p>
          </p:txBody>
        </p:sp>
      </p:grpSp>
      <p:pic>
        <p:nvPicPr>
          <p:cNvPr id="11" name="Bild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595" y="4393406"/>
            <a:ext cx="8215313" cy="2375297"/>
          </a:xfrm>
          <a:prstGeom prst="rect">
            <a:avLst/>
          </a:prstGeom>
        </p:spPr>
      </p:pic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IN SUBTREES ARBEITEN (II)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68380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1" grpId="0" build="p" bldLvl="5" animBg="1" advAuto="0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GIT APIS: BASH ALTERNATIVEN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4</a:t>
            </a:r>
            <a:endParaRPr lang="de-DE" dirty="0"/>
          </a:p>
        </p:txBody>
      </p:sp>
      <p:sp>
        <p:nvSpPr>
          <p:cNvPr id="5" name="Rechteck 4"/>
          <p:cNvSpPr/>
          <p:nvPr/>
        </p:nvSpPr>
        <p:spPr>
          <a:xfrm>
            <a:off x="1352550" y="3426645"/>
            <a:ext cx="6267608" cy="410682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1474229" y="3443056"/>
            <a:ext cx="6407150" cy="1198033"/>
          </a:xfrm>
        </p:spPr>
        <p:txBody>
          <a:bodyPr>
            <a:normAutofit lnSpcReduction="10000"/>
          </a:bodyPr>
          <a:lstStyle/>
          <a:p>
            <a:r>
              <a:rPr lang="de-DE" dirty="0" smtClean="0"/>
              <a:t>libgit2</a:t>
            </a:r>
          </a:p>
          <a:p>
            <a:r>
              <a:rPr lang="de-DE" dirty="0" err="1" smtClean="0"/>
              <a:t>JGit</a:t>
            </a:r>
            <a:endParaRPr lang="de-DE" dirty="0" smtClean="0"/>
          </a:p>
          <a:p>
            <a:r>
              <a:rPr lang="de-DE" dirty="0" smtClean="0"/>
              <a:t>Groovy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71337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GIT APIS: BASH ALTERNATIVEN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4</a:t>
            </a:r>
            <a:endParaRPr lang="de-DE" dirty="0"/>
          </a:p>
        </p:txBody>
      </p:sp>
      <p:sp>
        <p:nvSpPr>
          <p:cNvPr id="5" name="Rechteck 4"/>
          <p:cNvSpPr/>
          <p:nvPr/>
        </p:nvSpPr>
        <p:spPr>
          <a:xfrm>
            <a:off x="1352550" y="3819493"/>
            <a:ext cx="6267608" cy="410682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1474229" y="3443056"/>
            <a:ext cx="6407150" cy="1198033"/>
          </a:xfrm>
        </p:spPr>
        <p:txBody>
          <a:bodyPr>
            <a:normAutofit lnSpcReduction="10000"/>
          </a:bodyPr>
          <a:lstStyle/>
          <a:p>
            <a:r>
              <a:rPr lang="de-DE" dirty="0" smtClean="0"/>
              <a:t>libgit2</a:t>
            </a:r>
          </a:p>
          <a:p>
            <a:r>
              <a:rPr lang="de-DE" dirty="0" err="1" smtClean="0"/>
              <a:t>JGit</a:t>
            </a:r>
            <a:endParaRPr lang="de-DE" dirty="0" smtClean="0"/>
          </a:p>
          <a:p>
            <a:r>
              <a:rPr lang="de-DE" dirty="0" smtClean="0"/>
              <a:t>Groovy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84297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Architektur / </a:t>
            </a:r>
            <a:r>
              <a:rPr lang="de-DE" dirty="0" err="1" smtClean="0"/>
              <a:t>Porcelaine</a:t>
            </a:r>
            <a:r>
              <a:rPr lang="de-DE" dirty="0" smtClean="0"/>
              <a:t> API</a:t>
            </a:r>
          </a:p>
          <a:p>
            <a:pPr lvl="1"/>
            <a:r>
              <a:rPr lang="de-DE" dirty="0">
                <a:hlinkClick r:id="rId2"/>
              </a:rPr>
              <a:t>https://speakerdeck.com/alblue/embedding-jgit-into-java-</a:t>
            </a:r>
            <a:r>
              <a:rPr lang="de-DE" dirty="0" smtClean="0">
                <a:hlinkClick r:id="rId2"/>
              </a:rPr>
              <a:t>applications</a:t>
            </a:r>
            <a:endParaRPr lang="de-DE" dirty="0" smtClean="0"/>
          </a:p>
          <a:p>
            <a:pPr lvl="1"/>
            <a:r>
              <a:rPr lang="de-DE" dirty="0">
                <a:hlinkClick r:id="rId3"/>
              </a:rPr>
              <a:t>http://alblue.bandlem.com/2013/11/embedding-</a:t>
            </a:r>
            <a:r>
              <a:rPr lang="de-DE" dirty="0" smtClean="0">
                <a:hlinkClick r:id="rId3"/>
              </a:rPr>
              <a:t>jgit.html</a:t>
            </a:r>
            <a:endParaRPr lang="de-DE" dirty="0" smtClean="0"/>
          </a:p>
          <a:p>
            <a:r>
              <a:rPr lang="de-DE" dirty="0" err="1" smtClean="0"/>
              <a:t>Git</a:t>
            </a:r>
            <a:r>
              <a:rPr lang="de-DE" dirty="0" smtClean="0"/>
              <a:t> Flow </a:t>
            </a:r>
            <a:r>
              <a:rPr lang="de-DE" dirty="0" err="1" smtClean="0"/>
              <a:t>Api</a:t>
            </a:r>
            <a:r>
              <a:rPr lang="de-DE" dirty="0" smtClean="0"/>
              <a:t> von </a:t>
            </a:r>
            <a:r>
              <a:rPr lang="de-DE" dirty="0" err="1" smtClean="0"/>
              <a:t>Atlassian</a:t>
            </a:r>
            <a:endParaRPr lang="de-DE" dirty="0" smtClean="0"/>
          </a:p>
          <a:p>
            <a:pPr lvl="1"/>
            <a:r>
              <a:rPr lang="de-DE" dirty="0">
                <a:hlinkClick r:id="rId4"/>
              </a:rPr>
              <a:t>https://bitbucket.org/atlassian/jgit-</a:t>
            </a:r>
            <a:r>
              <a:rPr lang="de-DE" dirty="0" smtClean="0">
                <a:hlinkClick r:id="rId4"/>
              </a:rPr>
              <a:t>flow</a:t>
            </a:r>
            <a:endParaRPr lang="de-DE" dirty="0" smtClean="0"/>
          </a:p>
          <a:p>
            <a:pPr lvl="1"/>
            <a:endParaRPr lang="de-DE" dirty="0"/>
          </a:p>
          <a:p>
            <a:endParaRPr lang="de-DE" dirty="0" smtClean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APIS: JGIT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9616162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err="1" smtClean="0"/>
              <a:t>Maven</a:t>
            </a:r>
            <a:r>
              <a:rPr lang="de-DE" dirty="0" smtClean="0"/>
              <a:t> POM + Download Link</a:t>
            </a:r>
            <a:endParaRPr lang="de-DE" dirty="0"/>
          </a:p>
          <a:p>
            <a:endParaRPr lang="de-DE" dirty="0" smtClean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APIS: JGIT -1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55215765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GIT APIS: BASH ALTERNATIVEN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4</a:t>
            </a:r>
            <a:endParaRPr lang="de-DE" dirty="0"/>
          </a:p>
        </p:txBody>
      </p:sp>
      <p:sp>
        <p:nvSpPr>
          <p:cNvPr id="5" name="Rechteck 4"/>
          <p:cNvSpPr/>
          <p:nvPr/>
        </p:nvSpPr>
        <p:spPr>
          <a:xfrm>
            <a:off x="1352550" y="4230613"/>
            <a:ext cx="6267608" cy="410682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1474229" y="3443056"/>
            <a:ext cx="6407150" cy="1198033"/>
          </a:xfrm>
        </p:spPr>
        <p:txBody>
          <a:bodyPr>
            <a:normAutofit lnSpcReduction="10000"/>
          </a:bodyPr>
          <a:lstStyle/>
          <a:p>
            <a:r>
              <a:rPr lang="de-DE" dirty="0" smtClean="0"/>
              <a:t>libgit2</a:t>
            </a:r>
          </a:p>
          <a:p>
            <a:r>
              <a:rPr lang="de-DE" dirty="0" err="1" smtClean="0"/>
              <a:t>JGit</a:t>
            </a:r>
            <a:endParaRPr lang="de-DE" dirty="0" smtClean="0"/>
          </a:p>
          <a:p>
            <a:r>
              <a:rPr lang="de-DE" dirty="0" smtClean="0"/>
              <a:t>Groovy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09505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>
                <a:hlinkClick r:id="rId2"/>
              </a:rPr>
              <a:t>https://github.com/ajoberstar/</a:t>
            </a:r>
            <a:r>
              <a:rPr lang="de-DE" dirty="0" smtClean="0">
                <a:hlinkClick r:id="rId2"/>
              </a:rPr>
              <a:t>grgit</a:t>
            </a:r>
            <a:endParaRPr lang="de-DE" dirty="0" smtClean="0"/>
          </a:p>
          <a:p>
            <a:endParaRPr lang="de-DE" dirty="0" smtClean="0"/>
          </a:p>
          <a:p>
            <a:r>
              <a:rPr lang="de-DE" dirty="0" smtClean="0"/>
              <a:t>Groovy </a:t>
            </a:r>
            <a:r>
              <a:rPr lang="de-DE" dirty="0" err="1" smtClean="0"/>
              <a:t>Api</a:t>
            </a:r>
            <a:r>
              <a:rPr lang="de-DE" dirty="0" smtClean="0"/>
              <a:t> für </a:t>
            </a:r>
            <a:r>
              <a:rPr lang="de-DE" dirty="0" err="1" smtClean="0"/>
              <a:t>Jgit</a:t>
            </a:r>
            <a:endParaRPr lang="de-DE" dirty="0" smtClean="0"/>
          </a:p>
          <a:p>
            <a:r>
              <a:rPr lang="de-DE" dirty="0" err="1" smtClean="0"/>
              <a:t>Einfacherere</a:t>
            </a:r>
            <a:r>
              <a:rPr lang="de-DE" dirty="0" smtClean="0"/>
              <a:t> Verwendung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APIS: GROOVY GRGIT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26794774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>
                <a:hlinkClick r:id="rId2"/>
              </a:rPr>
              <a:t>https://github.com/ajoberstar/</a:t>
            </a:r>
            <a:r>
              <a:rPr lang="de-DE" dirty="0" smtClean="0">
                <a:hlinkClick r:id="rId2"/>
              </a:rPr>
              <a:t>grgit</a:t>
            </a:r>
            <a:endParaRPr lang="de-DE" dirty="0" smtClean="0"/>
          </a:p>
          <a:p>
            <a:endParaRPr lang="de-DE" dirty="0" smtClean="0"/>
          </a:p>
          <a:p>
            <a:r>
              <a:rPr lang="de-DE" dirty="0" smtClean="0"/>
              <a:t>Groovy </a:t>
            </a:r>
            <a:r>
              <a:rPr lang="de-DE" dirty="0" err="1" smtClean="0"/>
              <a:t>Api</a:t>
            </a:r>
            <a:r>
              <a:rPr lang="de-DE" dirty="0" smtClean="0"/>
              <a:t> für </a:t>
            </a:r>
            <a:r>
              <a:rPr lang="de-DE" dirty="0" err="1" smtClean="0"/>
              <a:t>Jgit</a:t>
            </a:r>
            <a:endParaRPr lang="de-DE" dirty="0" smtClean="0"/>
          </a:p>
          <a:p>
            <a:r>
              <a:rPr lang="de-DE" dirty="0" err="1" smtClean="0"/>
              <a:t>Einfacherere</a:t>
            </a:r>
            <a:r>
              <a:rPr lang="de-DE" dirty="0" smtClean="0"/>
              <a:t> Verwendung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APIS: GROOVY - BEISPIEL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3328590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BUILD-WERKZEUGE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5</a:t>
            </a:r>
            <a:endParaRPr lang="de-DE" dirty="0"/>
          </a:p>
        </p:txBody>
      </p:sp>
      <p:sp>
        <p:nvSpPr>
          <p:cNvPr id="5" name="Rechteck 4"/>
          <p:cNvSpPr/>
          <p:nvPr/>
        </p:nvSpPr>
        <p:spPr>
          <a:xfrm>
            <a:off x="1352550" y="3673317"/>
            <a:ext cx="6267608" cy="410682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1474229" y="3688528"/>
            <a:ext cx="6407150" cy="760705"/>
          </a:xfrm>
        </p:spPr>
        <p:txBody>
          <a:bodyPr>
            <a:normAutofit lnSpcReduction="10000"/>
          </a:bodyPr>
          <a:lstStyle/>
          <a:p>
            <a:r>
              <a:rPr lang="de-DE" dirty="0" err="1" smtClean="0"/>
              <a:t>Gradle</a:t>
            </a:r>
            <a:endParaRPr lang="de-DE" dirty="0" smtClean="0"/>
          </a:p>
          <a:p>
            <a:r>
              <a:rPr lang="de-DE" dirty="0" err="1" smtClean="0"/>
              <a:t>Maven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50457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188"/>
          <p:cNvSpPr/>
          <p:nvPr/>
        </p:nvSpPr>
        <p:spPr>
          <a:xfrm>
            <a:off x="5523094" y="5592233"/>
            <a:ext cx="3378200" cy="330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 algn="l" defTabSz="566674">
              <a:buFont typeface="Gill Sans"/>
              <a:defRPr sz="1358">
                <a:solidFill>
                  <a:srgbClr val="5E5E5E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358">
                <a:solidFill>
                  <a:srgbClr val="5E5E5E"/>
                </a:solidFill>
              </a:rPr>
              <a:t>* aus „Git - Grundlagen und Workflows“</a:t>
            </a:r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586" y="2389153"/>
            <a:ext cx="8486418" cy="2933577"/>
          </a:xfrm>
          <a:prstGeom prst="rect">
            <a:avLst/>
          </a:prstGeom>
        </p:spPr>
      </p:pic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BESTANDTEILE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53537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lvl="0">
              <a:defRPr/>
            </a:pPr>
            <a:r>
              <a:rPr lang="de-DE" sz="2800" dirty="0"/>
              <a:t>Verschiedene </a:t>
            </a:r>
            <a:r>
              <a:rPr lang="de-DE" sz="2800" dirty="0" err="1"/>
              <a:t>Plugins</a:t>
            </a:r>
            <a:r>
              <a:rPr lang="de-DE" sz="2800" dirty="0"/>
              <a:t>:</a:t>
            </a:r>
          </a:p>
          <a:p>
            <a:pPr lvl="0">
              <a:defRPr/>
            </a:pPr>
            <a:endParaRPr lang="de-DE" sz="2800" dirty="0"/>
          </a:p>
          <a:p>
            <a:pPr lvl="0">
              <a:defRPr/>
            </a:pPr>
            <a:r>
              <a:rPr lang="de-DE" sz="2800" b="1" dirty="0" err="1"/>
              <a:t>townsfolk</a:t>
            </a:r>
            <a:r>
              <a:rPr lang="de-DE" sz="2800" b="1" dirty="0"/>
              <a:t>/</a:t>
            </a:r>
            <a:r>
              <a:rPr lang="de-DE" sz="2800" b="1" dirty="0" err="1"/>
              <a:t>gradle</a:t>
            </a:r>
            <a:r>
              <a:rPr lang="de-DE" sz="2800" b="1" dirty="0"/>
              <a:t>-release</a:t>
            </a:r>
          </a:p>
          <a:p>
            <a:pPr marL="800100" lvl="1" indent="-342900">
              <a:defRPr/>
            </a:pPr>
            <a:r>
              <a:rPr lang="de-DE" dirty="0"/>
              <a:t>Basiert auf der </a:t>
            </a:r>
            <a:r>
              <a:rPr lang="de-DE" dirty="0" err="1"/>
              <a:t>Git</a:t>
            </a:r>
            <a:r>
              <a:rPr lang="de-DE" dirty="0"/>
              <a:t>-Kommandozeile</a:t>
            </a:r>
          </a:p>
          <a:p>
            <a:pPr marL="800100" lvl="1" indent="-342900">
              <a:defRPr/>
            </a:pPr>
            <a:r>
              <a:rPr lang="de-DE" dirty="0"/>
              <a:t>Orientiert sich am </a:t>
            </a:r>
            <a:r>
              <a:rPr lang="de-DE" dirty="0" err="1"/>
              <a:t>Maven-Plugin</a:t>
            </a:r>
            <a:endParaRPr lang="de-DE" dirty="0"/>
          </a:p>
          <a:p>
            <a:pPr marL="800100" lvl="1" indent="-342900">
              <a:defRPr/>
            </a:pPr>
            <a:r>
              <a:rPr lang="de-DE" dirty="0"/>
              <a:t>Versionen werden in der </a:t>
            </a:r>
            <a:r>
              <a:rPr lang="de-DE" dirty="0" err="1"/>
              <a:t>gradle.properties</a:t>
            </a:r>
            <a:r>
              <a:rPr lang="de-DE" dirty="0"/>
              <a:t> gehalten und selber </a:t>
            </a:r>
            <a:r>
              <a:rPr lang="de-DE" dirty="0" err="1"/>
              <a:t>versioniert</a:t>
            </a:r>
            <a:endParaRPr lang="de-DE" dirty="0"/>
          </a:p>
          <a:p>
            <a:pPr>
              <a:defRPr/>
            </a:pPr>
            <a:r>
              <a:rPr lang="de-DE" sz="2800" b="1" dirty="0" err="1"/>
              <a:t>ajoberstar</a:t>
            </a:r>
            <a:r>
              <a:rPr lang="de-DE" sz="2800" b="1" dirty="0"/>
              <a:t>/</a:t>
            </a:r>
            <a:r>
              <a:rPr lang="de-DE" sz="2800" b="1" dirty="0" err="1"/>
              <a:t>grgit</a:t>
            </a:r>
            <a:endParaRPr lang="de-DE" sz="2800" b="1" dirty="0"/>
          </a:p>
          <a:p>
            <a:pPr marL="800100" lvl="1" indent="-342900">
              <a:defRPr/>
            </a:pPr>
            <a:r>
              <a:rPr lang="de-DE" dirty="0"/>
              <a:t>Basiert auf </a:t>
            </a:r>
            <a:r>
              <a:rPr lang="de-DE" dirty="0" err="1"/>
              <a:t>JGit</a:t>
            </a:r>
            <a:endParaRPr lang="de-DE" dirty="0"/>
          </a:p>
          <a:p>
            <a:pPr marL="800100" lvl="1" indent="-342900">
              <a:defRPr/>
            </a:pPr>
            <a:r>
              <a:rPr lang="de-DE" dirty="0"/>
              <a:t>Reine Groov-</a:t>
            </a:r>
            <a:r>
              <a:rPr lang="de-DE" dirty="0" err="1"/>
              <a:t>Api</a:t>
            </a:r>
            <a:r>
              <a:rPr lang="de-DE" dirty="0"/>
              <a:t> um </a:t>
            </a:r>
            <a:r>
              <a:rPr lang="de-DE" dirty="0" err="1"/>
              <a:t>Git</a:t>
            </a:r>
            <a:r>
              <a:rPr lang="de-DE" dirty="0"/>
              <a:t>-Kommandos auszuführen, keine Tasks</a:t>
            </a:r>
          </a:p>
          <a:p>
            <a:pPr>
              <a:defRPr/>
            </a:pPr>
            <a:r>
              <a:rPr lang="de-DE" sz="2800" b="1" dirty="0" err="1"/>
              <a:t>ajoberstar</a:t>
            </a:r>
            <a:r>
              <a:rPr lang="de-DE" sz="2800" b="1" dirty="0"/>
              <a:t>/</a:t>
            </a:r>
            <a:r>
              <a:rPr lang="de-DE" sz="2800" b="1" dirty="0" err="1"/>
              <a:t>gradle-git</a:t>
            </a:r>
            <a:endParaRPr lang="de-DE" sz="2800" b="1" dirty="0"/>
          </a:p>
          <a:p>
            <a:pPr marL="800100" lvl="1" indent="-342900">
              <a:defRPr/>
            </a:pPr>
            <a:r>
              <a:rPr lang="de-DE" dirty="0"/>
              <a:t>Basiert auf </a:t>
            </a:r>
            <a:r>
              <a:rPr lang="de-DE" dirty="0" err="1"/>
              <a:t>ajoberstar</a:t>
            </a:r>
            <a:r>
              <a:rPr lang="de-DE" dirty="0"/>
              <a:t>/</a:t>
            </a:r>
            <a:r>
              <a:rPr lang="de-DE" dirty="0" err="1"/>
              <a:t>grgit</a:t>
            </a:r>
            <a:r>
              <a:rPr lang="de-DE" dirty="0"/>
              <a:t> / </a:t>
            </a:r>
            <a:r>
              <a:rPr lang="de-DE" dirty="0" err="1"/>
              <a:t>Jgit</a:t>
            </a:r>
            <a:endParaRPr lang="de-DE" dirty="0"/>
          </a:p>
          <a:p>
            <a:pPr marL="800100" lvl="1" indent="-342900">
              <a:defRPr/>
            </a:pPr>
            <a:r>
              <a:rPr lang="de-DE" dirty="0"/>
              <a:t>Release-Task zum </a:t>
            </a:r>
            <a:r>
              <a:rPr lang="de-DE" dirty="0" err="1"/>
              <a:t>Taggen</a:t>
            </a:r>
            <a:r>
              <a:rPr lang="de-DE" dirty="0"/>
              <a:t> von Releases</a:t>
            </a:r>
          </a:p>
          <a:p>
            <a:pPr marL="800100" lvl="1" indent="-342900">
              <a:defRPr/>
            </a:pPr>
            <a:r>
              <a:rPr lang="de-DE" dirty="0"/>
              <a:t>Versionen werden aus vorhanden Tags und Kommando-Parameter ermittelt (Semantische Versionen)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GRADLE UND GIT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431670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lvl="0">
              <a:defRPr/>
            </a:pPr>
            <a:r>
              <a:rPr lang="de-DE" sz="2800" dirty="0"/>
              <a:t>Überprüft </a:t>
            </a:r>
            <a:r>
              <a:rPr lang="de-DE" sz="2800" dirty="0" smtClean="0"/>
              <a:t>ob:</a:t>
            </a:r>
            <a:endParaRPr lang="de-DE" sz="2800" dirty="0"/>
          </a:p>
          <a:p>
            <a:pPr marL="800100" lvl="1" indent="-342900">
              <a:defRPr/>
            </a:pPr>
            <a:r>
              <a:rPr lang="de-DE" dirty="0"/>
              <a:t>das </a:t>
            </a:r>
            <a:r>
              <a:rPr lang="de-DE" dirty="0" err="1"/>
              <a:t>Repo</a:t>
            </a:r>
            <a:r>
              <a:rPr lang="de-DE" dirty="0"/>
              <a:t> auf dem richtigen </a:t>
            </a:r>
            <a:r>
              <a:rPr lang="de-DE" dirty="0" err="1"/>
              <a:t>Branch</a:t>
            </a:r>
            <a:r>
              <a:rPr lang="de-DE" dirty="0"/>
              <a:t> ist</a:t>
            </a:r>
          </a:p>
          <a:p>
            <a:pPr marL="800100" lvl="1" indent="-342900">
              <a:defRPr/>
            </a:pPr>
            <a:r>
              <a:rPr lang="de-DE" dirty="0"/>
              <a:t>keine </a:t>
            </a:r>
            <a:r>
              <a:rPr lang="de-DE" dirty="0" err="1"/>
              <a:t>unversionierten</a:t>
            </a:r>
            <a:r>
              <a:rPr lang="de-DE" dirty="0"/>
              <a:t> Dateien vorhanden sind</a:t>
            </a:r>
          </a:p>
          <a:p>
            <a:pPr marL="800100" lvl="1" indent="-342900">
              <a:defRPr/>
            </a:pPr>
            <a:r>
              <a:rPr lang="de-DE" dirty="0"/>
              <a:t>es keine weiteren Änderungen auf dem Remote-Tracking-</a:t>
            </a:r>
            <a:r>
              <a:rPr lang="de-DE" dirty="0" err="1"/>
              <a:t>Branch</a:t>
            </a:r>
            <a:r>
              <a:rPr lang="de-DE" dirty="0"/>
              <a:t> gibt</a:t>
            </a:r>
          </a:p>
          <a:p>
            <a:pPr marL="800100" lvl="1" indent="-342900">
              <a:defRPr/>
            </a:pPr>
            <a:r>
              <a:rPr lang="de-DE" dirty="0"/>
              <a:t>alle lokalen </a:t>
            </a:r>
            <a:r>
              <a:rPr lang="de-DE" dirty="0" err="1"/>
              <a:t>Commits</a:t>
            </a:r>
            <a:r>
              <a:rPr lang="de-DE" dirty="0"/>
              <a:t> „</a:t>
            </a:r>
            <a:r>
              <a:rPr lang="de-DE" dirty="0" err="1"/>
              <a:t>ge-pushed</a:t>
            </a:r>
            <a:r>
              <a:rPr lang="de-DE" dirty="0"/>
              <a:t>“ wurden</a:t>
            </a:r>
          </a:p>
          <a:p>
            <a:pPr marL="800100" lvl="1" indent="-342900">
              <a:defRPr/>
            </a:pPr>
            <a:r>
              <a:rPr lang="de-DE" dirty="0"/>
              <a:t>keine SNAPSHOT-Abhängigkeiten vorhanden sind</a:t>
            </a:r>
          </a:p>
          <a:p>
            <a:pPr>
              <a:defRPr/>
            </a:pPr>
            <a:r>
              <a:rPr lang="de-DE" sz="2800" dirty="0"/>
              <a:t>Erzeugt ein neues Commit mit einer „nicht“-Snapshot-Version</a:t>
            </a:r>
          </a:p>
          <a:p>
            <a:pPr>
              <a:defRPr/>
            </a:pPr>
            <a:r>
              <a:rPr lang="de-DE" sz="2800" dirty="0"/>
              <a:t>Erzeugt ein Release-Tag</a:t>
            </a:r>
          </a:p>
          <a:p>
            <a:pPr>
              <a:defRPr/>
            </a:pPr>
            <a:r>
              <a:rPr lang="de-DE" sz="2800" dirty="0"/>
              <a:t>Erzeugt ein neues Commit mit der nächsten (Snapshot-) Version</a:t>
            </a:r>
          </a:p>
          <a:p>
            <a:pPr>
              <a:defRPr/>
            </a:pPr>
            <a:r>
              <a:rPr lang="de-DE" sz="2800" dirty="0"/>
              <a:t>Kann durch eigene Tasks angepasst werden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TOWNSFOLK / GRADLE-RELEASE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284604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/>
            </a:pPr>
            <a:r>
              <a:rPr lang="de-DE" sz="2400" dirty="0"/>
              <a:t>Erzeugt Versions-Label die sich an „</a:t>
            </a:r>
            <a:r>
              <a:rPr lang="de-DE" sz="2400" dirty="0" err="1"/>
              <a:t>Semantic</a:t>
            </a:r>
            <a:r>
              <a:rPr lang="de-DE" sz="2400" dirty="0"/>
              <a:t> </a:t>
            </a:r>
            <a:r>
              <a:rPr lang="de-DE" sz="2400" dirty="0" err="1"/>
              <a:t>Versioning</a:t>
            </a:r>
            <a:r>
              <a:rPr lang="de-DE" sz="2400" dirty="0"/>
              <a:t>“ halten</a:t>
            </a:r>
          </a:p>
          <a:p>
            <a:pPr lvl="0">
              <a:defRPr/>
            </a:pPr>
            <a:r>
              <a:rPr lang="de-DE" sz="2400" dirty="0"/>
              <a:t>Versionen werden anhand </a:t>
            </a:r>
          </a:p>
          <a:p>
            <a:pPr marL="800100" lvl="1" indent="-342900">
              <a:defRPr/>
            </a:pPr>
            <a:r>
              <a:rPr lang="de-DE" sz="2400" dirty="0"/>
              <a:t>der </a:t>
            </a:r>
            <a:r>
              <a:rPr lang="de-DE" sz="2400" b="1" dirty="0"/>
              <a:t>Vorgängerversion</a:t>
            </a:r>
            <a:r>
              <a:rPr lang="de-DE" sz="2400" dirty="0"/>
              <a:t>, </a:t>
            </a:r>
          </a:p>
          <a:p>
            <a:pPr marL="800100" lvl="1" indent="-342900">
              <a:defRPr/>
            </a:pPr>
            <a:r>
              <a:rPr lang="de-DE" sz="2400" dirty="0"/>
              <a:t>des </a:t>
            </a:r>
            <a:r>
              <a:rPr lang="de-DE" sz="2400" b="1" dirty="0"/>
              <a:t>Scopes </a:t>
            </a:r>
            <a:r>
              <a:rPr lang="de-DE" sz="2400" dirty="0"/>
              <a:t>(Major, Minor Patch) und </a:t>
            </a:r>
          </a:p>
          <a:p>
            <a:pPr marL="800100" lvl="1" indent="-342900">
              <a:defRPr/>
            </a:pPr>
            <a:r>
              <a:rPr lang="de-DE" sz="2400" dirty="0"/>
              <a:t>definierten </a:t>
            </a:r>
            <a:r>
              <a:rPr lang="de-DE" sz="2400" b="1" dirty="0"/>
              <a:t>Stages </a:t>
            </a:r>
            <a:r>
              <a:rPr lang="de-DE" sz="2400" dirty="0"/>
              <a:t>(</a:t>
            </a:r>
            <a:r>
              <a:rPr lang="de-DE" sz="2400" dirty="0" err="1"/>
              <a:t>dev</a:t>
            </a:r>
            <a:r>
              <a:rPr lang="de-DE" sz="2400" dirty="0"/>
              <a:t>, </a:t>
            </a:r>
            <a:r>
              <a:rPr lang="de-DE" sz="2400" dirty="0" err="1"/>
              <a:t>rc</a:t>
            </a:r>
            <a:r>
              <a:rPr lang="de-DE" sz="2400" dirty="0"/>
              <a:t>, </a:t>
            </a:r>
            <a:r>
              <a:rPr lang="de-DE" sz="2400" dirty="0" err="1"/>
              <a:t>milestone</a:t>
            </a:r>
            <a:r>
              <a:rPr lang="de-DE" sz="2400" dirty="0"/>
              <a:t>, </a:t>
            </a:r>
            <a:r>
              <a:rPr lang="de-DE" sz="2400" b="1" dirty="0"/>
              <a:t>final</a:t>
            </a:r>
            <a:r>
              <a:rPr lang="de-DE" sz="2400" dirty="0"/>
              <a:t>) ermittelt</a:t>
            </a:r>
          </a:p>
          <a:p>
            <a:pPr marL="800100" lvl="1" indent="-342900">
              <a:defRPr/>
            </a:pPr>
            <a:endParaRPr lang="de-DE" sz="2400" dirty="0"/>
          </a:p>
          <a:p>
            <a:pPr>
              <a:defRPr/>
            </a:pPr>
            <a:r>
              <a:rPr lang="de-DE" sz="2400" dirty="0" err="1"/>
              <a:t>gradle</a:t>
            </a:r>
            <a:r>
              <a:rPr lang="de-DE" sz="2400" dirty="0"/>
              <a:t> </a:t>
            </a:r>
            <a:r>
              <a:rPr lang="de-DE" sz="2400" dirty="0" err="1"/>
              <a:t>release</a:t>
            </a:r>
            <a:r>
              <a:rPr lang="de-DE" sz="2400" dirty="0"/>
              <a:t> -</a:t>
            </a:r>
            <a:r>
              <a:rPr lang="de-DE" sz="2400" dirty="0" err="1"/>
              <a:t>Prelease.scope</a:t>
            </a:r>
            <a:r>
              <a:rPr lang="de-DE" sz="2400" dirty="0"/>
              <a:t>=</a:t>
            </a:r>
            <a:r>
              <a:rPr lang="de-DE" sz="2400" dirty="0" err="1"/>
              <a:t>major</a:t>
            </a:r>
            <a:r>
              <a:rPr lang="de-DE" sz="2400" dirty="0"/>
              <a:t> -</a:t>
            </a:r>
            <a:r>
              <a:rPr lang="de-DE" sz="2400" dirty="0" err="1"/>
              <a:t>Prelease.stage</a:t>
            </a:r>
            <a:r>
              <a:rPr lang="de-DE" sz="2400" dirty="0"/>
              <a:t>=final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AJOBERSTAR / GRADLE-GIT</a:t>
            </a:r>
          </a:p>
        </p:txBody>
      </p:sp>
    </p:spTree>
    <p:extLst>
      <p:ext uri="{BB962C8B-B14F-4D97-AF65-F5344CB8AC3E}">
        <p14:creationId xmlns:p14="http://schemas.microsoft.com/office/powerpoint/2010/main" val="28794865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BUILD-WERKZEUGE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5</a:t>
            </a:r>
            <a:endParaRPr lang="de-DE" dirty="0"/>
          </a:p>
        </p:txBody>
      </p:sp>
      <p:sp>
        <p:nvSpPr>
          <p:cNvPr id="5" name="Rechteck 4"/>
          <p:cNvSpPr/>
          <p:nvPr/>
        </p:nvSpPr>
        <p:spPr>
          <a:xfrm>
            <a:off x="1352550" y="4066165"/>
            <a:ext cx="6267608" cy="410682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1474229" y="3688528"/>
            <a:ext cx="6407150" cy="760705"/>
          </a:xfrm>
        </p:spPr>
        <p:txBody>
          <a:bodyPr>
            <a:normAutofit lnSpcReduction="10000"/>
          </a:bodyPr>
          <a:lstStyle/>
          <a:p>
            <a:r>
              <a:rPr lang="de-DE" dirty="0" err="1" smtClean="0"/>
              <a:t>Gradle</a:t>
            </a:r>
            <a:endParaRPr lang="de-DE" dirty="0" smtClean="0"/>
          </a:p>
          <a:p>
            <a:r>
              <a:rPr lang="de-DE" dirty="0" err="1" smtClean="0"/>
              <a:t>Maven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46048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400" dirty="0">
                <a:solidFill>
                  <a:srgbClr val="438ECC"/>
                </a:solidFill>
              </a:rPr>
              <a:t>http://</a:t>
            </a:r>
            <a:r>
              <a:rPr lang="de-DE" sz="2400" dirty="0" err="1">
                <a:solidFill>
                  <a:srgbClr val="438ECC"/>
                </a:solidFill>
              </a:rPr>
              <a:t>maven.apache.org</a:t>
            </a:r>
            <a:r>
              <a:rPr lang="de-DE" sz="2400" dirty="0">
                <a:solidFill>
                  <a:srgbClr val="438ECC"/>
                </a:solidFill>
              </a:rPr>
              <a:t>/</a:t>
            </a:r>
            <a:r>
              <a:rPr lang="de-DE" sz="2400" dirty="0" err="1">
                <a:solidFill>
                  <a:srgbClr val="438ECC"/>
                </a:solidFill>
              </a:rPr>
              <a:t>maven</a:t>
            </a:r>
            <a:r>
              <a:rPr lang="de-DE" sz="2400" dirty="0">
                <a:solidFill>
                  <a:srgbClr val="438ECC"/>
                </a:solidFill>
              </a:rPr>
              <a:t>-release/</a:t>
            </a:r>
            <a:r>
              <a:rPr lang="de-DE" sz="2400" dirty="0" err="1">
                <a:solidFill>
                  <a:srgbClr val="438ECC"/>
                </a:solidFill>
              </a:rPr>
              <a:t>maven</a:t>
            </a:r>
            <a:r>
              <a:rPr lang="de-DE" sz="2400" dirty="0">
                <a:solidFill>
                  <a:srgbClr val="438ECC"/>
                </a:solidFill>
              </a:rPr>
              <a:t>-release-</a:t>
            </a:r>
            <a:r>
              <a:rPr lang="de-DE" sz="2400" dirty="0" err="1">
                <a:solidFill>
                  <a:srgbClr val="438ECC"/>
                </a:solidFill>
              </a:rPr>
              <a:t>plugin</a:t>
            </a:r>
            <a:r>
              <a:rPr lang="de-DE" sz="2400" dirty="0" smtClean="0">
                <a:solidFill>
                  <a:srgbClr val="438ECC"/>
                </a:solidFill>
              </a:rPr>
              <a:t>/</a:t>
            </a:r>
          </a:p>
          <a:p>
            <a:r>
              <a:rPr lang="de-DE" sz="2000" dirty="0" smtClean="0"/>
              <a:t>Was macht das Ding 1</a:t>
            </a:r>
          </a:p>
          <a:p>
            <a:r>
              <a:rPr lang="de-DE" sz="2000" dirty="0" smtClean="0"/>
              <a:t>Was macht das Ding 2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MAVEN-RELEASE-PLUGIN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28190237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de-DE" dirty="0" smtClean="0"/>
              <a:t>Konfiguration 1: Hinzufügen des </a:t>
            </a:r>
            <a:r>
              <a:rPr lang="de-DE" dirty="0" err="1" smtClean="0"/>
              <a:t>Plug-ins</a:t>
            </a:r>
            <a:r>
              <a:rPr lang="de-DE" dirty="0" smtClean="0"/>
              <a:t> zum </a:t>
            </a:r>
            <a:r>
              <a:rPr lang="de-DE" dirty="0" err="1" smtClean="0"/>
              <a:t>Pom</a:t>
            </a:r>
            <a:endParaRPr lang="de-DE" dirty="0" smtClean="0"/>
          </a:p>
          <a:p>
            <a:pPr lvl="1"/>
            <a:r>
              <a:rPr lang="de-DE" dirty="0" smtClean="0"/>
              <a:t>Voraussetzungen: </a:t>
            </a:r>
            <a:r>
              <a:rPr lang="de-DE" dirty="0" err="1" smtClean="0"/>
              <a:t>scm</a:t>
            </a:r>
            <a:r>
              <a:rPr lang="de-DE" dirty="0" smtClean="0"/>
              <a:t> &amp; </a:t>
            </a:r>
            <a:r>
              <a:rPr lang="de-DE" dirty="0" err="1" smtClean="0"/>
              <a:t>distributionManagement</a:t>
            </a:r>
            <a:endParaRPr lang="de-DE" dirty="0" smtClean="0"/>
          </a:p>
          <a:p>
            <a:pPr lvl="1"/>
            <a:r>
              <a:rPr lang="de-DE" dirty="0" smtClean="0"/>
              <a:t>Konfiguration, z.B. tag-name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MAVEN-RELEASE-PLUGIN - KONFIGURATION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61139569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Arbeitsweise 1: </a:t>
            </a:r>
            <a:r>
              <a:rPr lang="de-DE" dirty="0" err="1" smtClean="0"/>
              <a:t>prepare</a:t>
            </a:r>
            <a:endParaRPr lang="de-DE" dirty="0" smtClean="0"/>
          </a:p>
          <a:p>
            <a:pPr lvl="1"/>
            <a:r>
              <a:rPr lang="de-DE" dirty="0" smtClean="0"/>
              <a:t>Workspace „clean“?</a:t>
            </a:r>
          </a:p>
          <a:p>
            <a:pPr lvl="1"/>
            <a:r>
              <a:rPr lang="de-DE" dirty="0" smtClean="0"/>
              <a:t>SNAPSHOT =&gt; reale Version</a:t>
            </a:r>
          </a:p>
          <a:p>
            <a:pPr lvl="1"/>
            <a:r>
              <a:rPr lang="de-DE" dirty="0" err="1" smtClean="0"/>
              <a:t>Compile</a:t>
            </a:r>
            <a:r>
              <a:rPr lang="de-DE" dirty="0" smtClean="0"/>
              <a:t>, Test (vor </a:t>
            </a:r>
            <a:r>
              <a:rPr lang="de-DE" dirty="0" err="1" smtClean="0"/>
              <a:t>commit</a:t>
            </a:r>
            <a:r>
              <a:rPr lang="de-DE" dirty="0" smtClean="0"/>
              <a:t> &amp; Tag???)</a:t>
            </a:r>
          </a:p>
          <a:p>
            <a:pPr lvl="1"/>
            <a:r>
              <a:rPr lang="de-DE" dirty="0" smtClean="0"/>
              <a:t>Commit &amp; Tag</a:t>
            </a:r>
          </a:p>
          <a:p>
            <a:r>
              <a:rPr lang="de-DE" dirty="0" smtClean="0"/>
              <a:t>Arbeitsweise 2: </a:t>
            </a:r>
            <a:r>
              <a:rPr lang="de-DE" dirty="0" err="1" smtClean="0"/>
              <a:t>perform</a:t>
            </a:r>
            <a:endParaRPr lang="de-DE" dirty="0" smtClean="0"/>
          </a:p>
          <a:p>
            <a:pPr lvl="1"/>
            <a:r>
              <a:rPr lang="de-DE" dirty="0" smtClean="0"/>
              <a:t>Erneutes bauen in zweiter </a:t>
            </a:r>
            <a:r>
              <a:rPr lang="de-DE" dirty="0" err="1" smtClean="0"/>
              <a:t>Maven</a:t>
            </a:r>
            <a:r>
              <a:rPr lang="de-DE" dirty="0" smtClean="0"/>
              <a:t> Instanz</a:t>
            </a:r>
          </a:p>
          <a:p>
            <a:pPr lvl="1"/>
            <a:r>
              <a:rPr lang="de-DE" dirty="0" smtClean="0"/>
              <a:t>Push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MAVEN-RELEASE-PLUGIN - ANWENDUNG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9229373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Automatisiert viele wiederkehrende Prozesse</a:t>
            </a:r>
          </a:p>
          <a:p>
            <a:r>
              <a:rPr lang="de-DE" dirty="0" smtClean="0"/>
              <a:t>Flexibel </a:t>
            </a:r>
            <a:r>
              <a:rPr lang="de-DE" dirty="0" err="1" smtClean="0"/>
              <a:t>konfiguierbar</a:t>
            </a:r>
            <a:endParaRPr lang="de-DE" dirty="0" smtClean="0"/>
          </a:p>
          <a:p>
            <a:r>
              <a:rPr lang="de-DE" dirty="0" smtClean="0"/>
              <a:t>Arbeitet mit vielen SCMs zusammen</a:t>
            </a:r>
          </a:p>
          <a:p>
            <a:pPr marL="0" indent="0">
              <a:buNone/>
            </a:pPr>
            <a:endParaRPr lang="de-DE" dirty="0" smtClean="0"/>
          </a:p>
          <a:p>
            <a:r>
              <a:rPr lang="de-DE" dirty="0" smtClean="0"/>
              <a:t>Nachteile:</a:t>
            </a:r>
          </a:p>
          <a:p>
            <a:pPr lvl="1"/>
            <a:r>
              <a:rPr lang="de-DE" dirty="0" smtClean="0"/>
              <a:t>Zwei Phasen mit temporären Dateien dazwischen</a:t>
            </a:r>
          </a:p>
          <a:p>
            <a:pPr lvl="1"/>
            <a:r>
              <a:rPr lang="de-DE" dirty="0" smtClean="0"/>
              <a:t>Zweimal </a:t>
            </a:r>
            <a:r>
              <a:rPr lang="de-DE" dirty="0" err="1" smtClean="0"/>
              <a:t>compilieren</a:t>
            </a:r>
            <a:r>
              <a:rPr lang="de-DE" dirty="0" smtClean="0"/>
              <a:t> und testen</a:t>
            </a:r>
          </a:p>
          <a:p>
            <a:pPr lvl="1"/>
            <a:r>
              <a:rPr lang="de-DE" dirty="0" smtClean="0"/>
              <a:t>(Nicht </a:t>
            </a:r>
            <a:r>
              <a:rPr lang="de-DE" dirty="0" err="1" smtClean="0"/>
              <a:t>Git</a:t>
            </a:r>
            <a:r>
              <a:rPr lang="de-DE" dirty="0" smtClean="0"/>
              <a:t>-Flow kompatibel)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MAVEN-RELEASE-PLUGIN - FAZIT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92293737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>
                <a:solidFill>
                  <a:srgbClr val="438ECC"/>
                </a:solidFill>
              </a:rPr>
              <a:t>https://bitbucket.org/atlassian/jgit-flow/wiki/</a:t>
            </a:r>
            <a:r>
              <a:rPr lang="de-DE" dirty="0" smtClean="0">
                <a:solidFill>
                  <a:srgbClr val="438ECC"/>
                </a:solidFill>
              </a:rPr>
              <a:t>Home</a:t>
            </a:r>
          </a:p>
          <a:p>
            <a:r>
              <a:rPr lang="de-DE" dirty="0" err="1" smtClean="0"/>
              <a:t>GitFlow</a:t>
            </a:r>
            <a:r>
              <a:rPr lang="de-DE" dirty="0" smtClean="0"/>
              <a:t> Implementierung für </a:t>
            </a:r>
            <a:r>
              <a:rPr lang="de-DE" dirty="0" err="1" smtClean="0"/>
              <a:t>Maven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ATLASSIAN JGIT-FLOW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3721830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Konfiguration im POM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ATLASSIAN JGIT-FLOW - KONFIGURATION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211634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lvl="0">
              <a:defRPr/>
            </a:pPr>
            <a:r>
              <a:rPr lang="de-DE" dirty="0" err="1"/>
              <a:t>Repo</a:t>
            </a:r>
            <a:r>
              <a:rPr lang="de-DE" dirty="0"/>
              <a:t> anlegen:</a:t>
            </a:r>
            <a:br>
              <a:rPr lang="de-DE" dirty="0"/>
            </a:br>
            <a:r>
              <a:rPr lang="de-DE" dirty="0" err="1"/>
              <a:t>init</a:t>
            </a:r>
            <a:endParaRPr lang="de-DE" dirty="0"/>
          </a:p>
          <a:p>
            <a:pPr lvl="0">
              <a:defRPr/>
            </a:pPr>
            <a:r>
              <a:rPr lang="de-DE" dirty="0"/>
              <a:t>Dateien zum nächsten Commit hinzufügen:</a:t>
            </a:r>
            <a:br>
              <a:rPr lang="de-DE" dirty="0"/>
            </a:br>
            <a:r>
              <a:rPr lang="de-DE" dirty="0" err="1"/>
              <a:t>add</a:t>
            </a:r>
            <a:endParaRPr lang="de-DE" dirty="0"/>
          </a:p>
          <a:p>
            <a:pPr lvl="0">
              <a:defRPr/>
            </a:pPr>
            <a:r>
              <a:rPr lang="de-DE" dirty="0"/>
              <a:t>Commit anlegen:</a:t>
            </a:r>
            <a:br>
              <a:rPr lang="de-DE" dirty="0"/>
            </a:br>
            <a:r>
              <a:rPr lang="de-DE" dirty="0" err="1"/>
              <a:t>commit</a:t>
            </a:r>
            <a:r>
              <a:rPr lang="de-DE" dirty="0"/>
              <a:t> –m &lt;</a:t>
            </a:r>
            <a:r>
              <a:rPr lang="de-DE" dirty="0" err="1"/>
              <a:t>message</a:t>
            </a:r>
            <a:r>
              <a:rPr lang="de-DE" dirty="0"/>
              <a:t>&gt; /</a:t>
            </a:r>
            <a:r>
              <a:rPr lang="de-DE" dirty="0" err="1"/>
              <a:t>gui</a:t>
            </a:r>
            <a:endParaRPr lang="de-DE" dirty="0"/>
          </a:p>
          <a:p>
            <a:pPr lvl="0">
              <a:defRPr/>
            </a:pPr>
            <a:r>
              <a:rPr lang="de-DE" dirty="0"/>
              <a:t>Dateien vom nächsten Commit entfernen:</a:t>
            </a:r>
            <a:br>
              <a:rPr lang="de-DE" dirty="0"/>
            </a:br>
            <a:r>
              <a:rPr lang="de-DE" dirty="0" err="1"/>
              <a:t>rm</a:t>
            </a:r>
            <a:endParaRPr lang="de-DE" dirty="0"/>
          </a:p>
          <a:p>
            <a:pPr lvl="0">
              <a:defRPr/>
            </a:pPr>
            <a:r>
              <a:rPr lang="de-DE" dirty="0"/>
              <a:t>Historie ansehen:</a:t>
            </a:r>
            <a:br>
              <a:rPr lang="de-DE" dirty="0"/>
            </a:br>
            <a:r>
              <a:rPr lang="de-DE" dirty="0"/>
              <a:t>log / </a:t>
            </a:r>
            <a:r>
              <a:rPr lang="de-DE" dirty="0" err="1"/>
              <a:t>gitk</a:t>
            </a:r>
            <a:r>
              <a:rPr lang="de-DE" dirty="0"/>
              <a:t> --all  </a:t>
            </a:r>
          </a:p>
          <a:p>
            <a:pPr lvl="0">
              <a:defRPr/>
            </a:pPr>
            <a:endParaRPr lang="de-DE" sz="3600" dirty="0"/>
          </a:p>
          <a:p>
            <a:pPr lvl="0">
              <a:defRPr/>
            </a:pPr>
            <a:endParaRPr lang="de-DE" sz="3600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EINSTIEG</a:t>
            </a:r>
            <a:endParaRPr lang="de-DE" dirty="0"/>
          </a:p>
        </p:txBody>
      </p:sp>
      <p:sp>
        <p:nvSpPr>
          <p:cNvPr id="4" name="Inhaltsplatzhalter 2"/>
          <p:cNvSpPr txBox="1">
            <a:spLocks/>
          </p:cNvSpPr>
          <p:nvPr/>
        </p:nvSpPr>
        <p:spPr>
          <a:xfrm>
            <a:off x="457200" y="1181100"/>
            <a:ext cx="8229600" cy="52052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de-DE" sz="3200" dirty="0" smtClean="0">
              <a:solidFill>
                <a:srgbClr val="77736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61072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Beispiel 1</a:t>
            </a:r>
          </a:p>
          <a:p>
            <a:r>
              <a:rPr lang="de-DE" dirty="0" smtClean="0"/>
              <a:t>Beispiel 2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ATLASSIAN JGIT-FLOW - ANWENDUNG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54454365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>
                <a:solidFill>
                  <a:srgbClr val="438ECC"/>
                </a:solidFill>
                <a:hlinkClick r:id="rId2"/>
              </a:rPr>
              <a:t>https://bitbucket.org/atlassian/jgit-flow/wiki/</a:t>
            </a:r>
            <a:r>
              <a:rPr lang="de-DE" dirty="0" smtClean="0">
                <a:solidFill>
                  <a:srgbClr val="438ECC"/>
                </a:solidFill>
                <a:hlinkClick r:id="rId2"/>
              </a:rPr>
              <a:t>Home</a:t>
            </a:r>
            <a:endParaRPr lang="de-DE" dirty="0" smtClean="0">
              <a:solidFill>
                <a:srgbClr val="438ECC"/>
              </a:solidFill>
            </a:endParaRPr>
          </a:p>
          <a:p>
            <a:r>
              <a:rPr lang="de-DE" dirty="0" smtClean="0"/>
              <a:t>Umsetzung der </a:t>
            </a:r>
            <a:r>
              <a:rPr lang="de-DE" dirty="0" err="1" smtClean="0"/>
              <a:t>GitFlow</a:t>
            </a:r>
            <a:r>
              <a:rPr lang="de-DE" dirty="0" smtClean="0"/>
              <a:t> Toolsuite für </a:t>
            </a:r>
            <a:r>
              <a:rPr lang="de-DE" dirty="0" err="1" smtClean="0"/>
              <a:t>Maven</a:t>
            </a:r>
            <a:endParaRPr lang="de-DE" dirty="0" smtClean="0"/>
          </a:p>
          <a:p>
            <a:r>
              <a:rPr lang="de-DE" dirty="0" smtClean="0"/>
              <a:t>Kein „Standard“</a:t>
            </a:r>
          </a:p>
          <a:p>
            <a:r>
              <a:rPr lang="de-DE" dirty="0" err="1" smtClean="0"/>
              <a:t>GitFlow</a:t>
            </a:r>
            <a:r>
              <a:rPr lang="de-DE" dirty="0" smtClean="0"/>
              <a:t>-Aktionen einfacher über </a:t>
            </a:r>
            <a:r>
              <a:rPr lang="de-DE" dirty="0" err="1" smtClean="0"/>
              <a:t>Git</a:t>
            </a:r>
            <a:r>
              <a:rPr lang="de-DE" dirty="0" smtClean="0"/>
              <a:t> </a:t>
            </a:r>
            <a:r>
              <a:rPr lang="de-DE" dirty="0" err="1" smtClean="0"/>
              <a:t>Bash</a:t>
            </a:r>
            <a:r>
              <a:rPr lang="de-DE" dirty="0" smtClean="0"/>
              <a:t>(?)</a:t>
            </a:r>
          </a:p>
          <a:p>
            <a:r>
              <a:rPr lang="de-DE" dirty="0" smtClean="0"/>
              <a:t>Release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ATLASSIAN JGIT-FLOW - FAZIT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211634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de-DE" b="1" dirty="0" smtClean="0"/>
              <a:t>Noch Fragen?</a:t>
            </a:r>
          </a:p>
          <a:p>
            <a:pPr marL="0" indent="0" algn="ctr">
              <a:buNone/>
            </a:pPr>
            <a:endParaRPr lang="de-DE" b="1" dirty="0" smtClean="0"/>
          </a:p>
          <a:p>
            <a:pPr marL="0" indent="0" algn="ctr">
              <a:buNone/>
            </a:pPr>
            <a:endParaRPr lang="de-DE" sz="1800" dirty="0" smtClean="0">
              <a:solidFill>
                <a:srgbClr val="009587"/>
              </a:solidFill>
              <a:latin typeface="Courier"/>
              <a:cs typeface="Courier"/>
            </a:endParaRPr>
          </a:p>
          <a:p>
            <a:pPr marL="0" indent="0" algn="ctr">
              <a:buNone/>
            </a:pPr>
            <a:r>
              <a:rPr lang="de-DE" dirty="0" err="1" smtClean="0">
                <a:solidFill>
                  <a:srgbClr val="009587"/>
                </a:solidFill>
                <a:latin typeface="Courier"/>
                <a:cs typeface="Courier"/>
              </a:rPr>
              <a:t>git</a:t>
            </a:r>
            <a:r>
              <a:rPr lang="de-DE" dirty="0" smtClean="0">
                <a:solidFill>
                  <a:srgbClr val="009587"/>
                </a:solidFill>
                <a:latin typeface="Courier"/>
                <a:cs typeface="Courier"/>
              </a:rPr>
              <a:t> </a:t>
            </a:r>
            <a:r>
              <a:rPr lang="de-DE" dirty="0" err="1">
                <a:solidFill>
                  <a:srgbClr val="009587"/>
                </a:solidFill>
                <a:latin typeface="Courier"/>
                <a:cs typeface="Courier"/>
              </a:rPr>
              <a:t>help</a:t>
            </a:r>
            <a:r>
              <a:rPr lang="de-DE" dirty="0">
                <a:solidFill>
                  <a:srgbClr val="009587"/>
                </a:solidFill>
                <a:latin typeface="Courier"/>
                <a:cs typeface="Courier"/>
              </a:rPr>
              <a:t> </a:t>
            </a:r>
            <a:r>
              <a:rPr lang="de-DE" i="1" dirty="0" err="1">
                <a:solidFill>
                  <a:srgbClr val="009587"/>
                </a:solidFill>
                <a:latin typeface="Courier"/>
                <a:cs typeface="Courier"/>
              </a:rPr>
              <a:t>cmd</a:t>
            </a:r>
            <a:endParaRPr lang="de-DE" i="1" dirty="0">
              <a:solidFill>
                <a:srgbClr val="009587"/>
              </a:solidFill>
              <a:latin typeface="Courier"/>
              <a:cs typeface="Courier"/>
            </a:endParaRPr>
          </a:p>
          <a:p>
            <a:pPr marL="0" indent="0" algn="ctr">
              <a:buNone/>
            </a:pPr>
            <a:r>
              <a:rPr lang="de-DE" dirty="0" err="1" smtClean="0">
                <a:solidFill>
                  <a:srgbClr val="009587"/>
                </a:solidFill>
                <a:latin typeface="Courier"/>
                <a:cs typeface="Courier"/>
              </a:rPr>
              <a:t>git</a:t>
            </a:r>
            <a:r>
              <a:rPr lang="de-DE" dirty="0" smtClean="0">
                <a:solidFill>
                  <a:srgbClr val="009587"/>
                </a:solidFill>
                <a:latin typeface="Courier"/>
                <a:cs typeface="Courier"/>
              </a:rPr>
              <a:t> </a:t>
            </a:r>
            <a:r>
              <a:rPr lang="de-DE" i="1" dirty="0" err="1">
                <a:solidFill>
                  <a:srgbClr val="009587"/>
                </a:solidFill>
                <a:latin typeface="Courier"/>
                <a:cs typeface="Courier"/>
              </a:rPr>
              <a:t>cmd</a:t>
            </a:r>
            <a:r>
              <a:rPr lang="de-DE" dirty="0">
                <a:solidFill>
                  <a:srgbClr val="009587"/>
                </a:solidFill>
                <a:latin typeface="Courier"/>
                <a:cs typeface="Courier"/>
              </a:rPr>
              <a:t> --</a:t>
            </a:r>
            <a:r>
              <a:rPr lang="de-DE" dirty="0" err="1">
                <a:solidFill>
                  <a:srgbClr val="009587"/>
                </a:solidFill>
                <a:latin typeface="Courier"/>
                <a:cs typeface="Courier"/>
              </a:rPr>
              <a:t>help</a:t>
            </a:r>
            <a:endParaRPr lang="de-DE" dirty="0">
              <a:solidFill>
                <a:srgbClr val="009587"/>
              </a:solidFill>
              <a:latin typeface="Courier"/>
              <a:cs typeface="Courier"/>
            </a:endParaRPr>
          </a:p>
          <a:p>
            <a:pPr marL="0" indent="0" algn="ctr">
              <a:buNone/>
            </a:pPr>
            <a:r>
              <a:rPr lang="de-DE" dirty="0">
                <a:solidFill>
                  <a:srgbClr val="009587"/>
                </a:solidFill>
                <a:latin typeface="Courier"/>
                <a:cs typeface="Courier"/>
              </a:rPr>
              <a:t>man </a:t>
            </a:r>
            <a:r>
              <a:rPr lang="de-DE" dirty="0" err="1">
                <a:solidFill>
                  <a:srgbClr val="009587"/>
                </a:solidFill>
                <a:latin typeface="Courier"/>
                <a:cs typeface="Courier"/>
              </a:rPr>
              <a:t>git-</a:t>
            </a:r>
            <a:r>
              <a:rPr lang="de-DE" i="1" dirty="0" err="1" smtClean="0">
                <a:solidFill>
                  <a:srgbClr val="009587"/>
                </a:solidFill>
                <a:latin typeface="Courier"/>
                <a:cs typeface="Courier"/>
              </a:rPr>
              <a:t>cmd</a:t>
            </a:r>
            <a:endParaRPr lang="de-DE" i="1" dirty="0" smtClean="0">
              <a:solidFill>
                <a:srgbClr val="009587"/>
              </a:solidFill>
              <a:latin typeface="Courier"/>
              <a:cs typeface="Courier"/>
            </a:endParaRPr>
          </a:p>
          <a:p>
            <a:pPr marL="0" indent="0" algn="ctr">
              <a:buNone/>
            </a:pPr>
            <a:endParaRPr lang="de-DE" i="1" dirty="0" smtClean="0">
              <a:solidFill>
                <a:srgbClr val="009587"/>
              </a:solidFill>
              <a:latin typeface="Courier"/>
              <a:cs typeface="Courier"/>
            </a:endParaRPr>
          </a:p>
          <a:p>
            <a:pPr marL="0" indent="0" algn="ctr">
              <a:buNone/>
            </a:pPr>
            <a:endParaRPr lang="de-DE" i="1" dirty="0">
              <a:solidFill>
                <a:srgbClr val="009587"/>
              </a:solidFill>
              <a:latin typeface="Courier"/>
              <a:cs typeface="Courier"/>
            </a:endParaRPr>
          </a:p>
          <a:p>
            <a:pPr marL="0" indent="0" algn="ctr">
              <a:buNone/>
            </a:pPr>
            <a:r>
              <a:rPr lang="de-DE" sz="2000" dirty="0" err="1" smtClean="0">
                <a:latin typeface="Courier"/>
                <a:cs typeface="Courier"/>
              </a:rPr>
              <a:t>renepreissel@etosquare.de</a:t>
            </a:r>
            <a:endParaRPr lang="de-DE" sz="2000" dirty="0" smtClean="0">
              <a:latin typeface="Courier"/>
              <a:cs typeface="Courier"/>
            </a:endParaRPr>
          </a:p>
          <a:p>
            <a:pPr marL="0" indent="0" algn="ctr">
              <a:buNone/>
            </a:pPr>
            <a:r>
              <a:rPr lang="de-DE" sz="2000" dirty="0" err="1" smtClean="0">
                <a:latin typeface="Courier"/>
                <a:cs typeface="Courier"/>
              </a:rPr>
              <a:t>nils@nilshartmann.net</a:t>
            </a:r>
            <a:endParaRPr lang="de-DE" sz="2000" dirty="0">
              <a:latin typeface="Courier"/>
              <a:cs typeface="Courier"/>
            </a:endParaRPr>
          </a:p>
          <a:p>
            <a:pPr marL="0" indent="0">
              <a:buNone/>
            </a:pPr>
            <a:endParaRPr lang="de-DE" sz="2800" dirty="0" smtClean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VIELEN DANK!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770764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>
            <a:spLocks noGrp="1"/>
          </p:cNvSpPr>
          <p:nvPr>
            <p:ph idx="1"/>
          </p:nvPr>
        </p:nvSpPr>
        <p:spPr>
          <a:xfrm>
            <a:off x="5840016" y="1041400"/>
            <a:ext cx="2988100" cy="5084763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383808" indent="-160574">
              <a:defRPr sz="1800"/>
            </a:pPr>
            <a:r>
              <a:rPr sz="1700" b="1" dirty="0"/>
              <a:t>Effizienter Objektspeicher</a:t>
            </a:r>
          </a:p>
          <a:p>
            <a:pPr marL="383808" indent="-160574">
              <a:defRPr sz="1800"/>
            </a:pPr>
            <a:r>
              <a:rPr sz="1700" dirty="0"/>
              <a:t>Für alle Inhalte werden </a:t>
            </a:r>
            <a:r>
              <a:rPr sz="1700" b="1" dirty="0">
                <a:solidFill>
                  <a:srgbClr val="009587"/>
                </a:solidFill>
              </a:rPr>
              <a:t>Hash-Werte</a:t>
            </a:r>
            <a:r>
              <a:rPr sz="1700" dirty="0"/>
              <a:t> als Schlüssel berechnet (SHA, 160 Bit)</a:t>
            </a:r>
          </a:p>
          <a:p>
            <a:pPr marL="383808" indent="-160574">
              <a:defRPr sz="1800"/>
            </a:pPr>
            <a:r>
              <a:rPr sz="1700" dirty="0"/>
              <a:t>Trennung von Dateiinhalt und Dateiname</a:t>
            </a:r>
          </a:p>
          <a:p>
            <a:pPr marL="383808" indent="-160574">
              <a:defRPr sz="1800"/>
            </a:pPr>
            <a:r>
              <a:rPr sz="1700" dirty="0"/>
              <a:t>Alle Inhalte werden nur einmal gespeichert</a:t>
            </a:r>
          </a:p>
          <a:p>
            <a:pPr marL="383808" indent="-160574">
              <a:defRPr sz="1800"/>
            </a:pPr>
            <a:endParaRPr sz="1700" dirty="0"/>
          </a:p>
          <a:p>
            <a:pPr marL="383808" indent="-160574">
              <a:defRPr sz="1800"/>
            </a:pPr>
            <a:r>
              <a:rPr sz="1700" b="1" dirty="0">
                <a:solidFill>
                  <a:srgbClr val="009587"/>
                </a:solidFill>
              </a:rPr>
              <a:t>Blobs</a:t>
            </a:r>
            <a:r>
              <a:rPr sz="1700" dirty="0">
                <a:solidFill>
                  <a:srgbClr val="009587"/>
                </a:solidFill>
              </a:rPr>
              <a:t> </a:t>
            </a:r>
            <a:r>
              <a:rPr sz="1700" dirty="0"/>
              <a:t>- Dateiinhalt</a:t>
            </a:r>
          </a:p>
          <a:p>
            <a:pPr marL="383808" indent="-160574">
              <a:defRPr sz="1800"/>
            </a:pPr>
            <a:r>
              <a:rPr sz="1700" b="1" dirty="0">
                <a:solidFill>
                  <a:srgbClr val="009587"/>
                </a:solidFill>
              </a:rPr>
              <a:t>Trees</a:t>
            </a:r>
            <a:r>
              <a:rPr sz="1700" dirty="0">
                <a:solidFill>
                  <a:srgbClr val="009587"/>
                </a:solidFill>
              </a:rPr>
              <a:t> </a:t>
            </a:r>
            <a:r>
              <a:rPr sz="1700" dirty="0"/>
              <a:t>- Verzeichnisse mit Verweisen auf Inhalte</a:t>
            </a:r>
          </a:p>
          <a:p>
            <a:pPr marL="383808" indent="-160574">
              <a:defRPr sz="1800"/>
            </a:pPr>
            <a:r>
              <a:rPr sz="1700" b="1" dirty="0">
                <a:solidFill>
                  <a:srgbClr val="009587"/>
                </a:solidFill>
              </a:rPr>
              <a:t>Commits</a:t>
            </a:r>
            <a:r>
              <a:rPr sz="1700" dirty="0">
                <a:solidFill>
                  <a:srgbClr val="009587"/>
                </a:solidFill>
              </a:rPr>
              <a:t> </a:t>
            </a:r>
            <a:r>
              <a:rPr sz="1700" dirty="0"/>
              <a:t>- Versionen von hierarchischen </a:t>
            </a:r>
            <a:r>
              <a:rPr sz="1700" dirty="0" smtClean="0"/>
              <a:t>Verzeichnisstrukturen</a:t>
            </a:r>
          </a:p>
        </p:txBody>
      </p:sp>
      <p:sp>
        <p:nvSpPr>
          <p:cNvPr id="115" name="Shape 115"/>
          <p:cNvSpPr/>
          <p:nvPr/>
        </p:nvSpPr>
        <p:spPr>
          <a:xfrm>
            <a:off x="3464719" y="6232922"/>
            <a:ext cx="2375297" cy="2321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 algn="l" defTabSz="566674">
              <a:buFont typeface="Gill Sans"/>
              <a:defRPr sz="1358">
                <a:solidFill>
                  <a:srgbClr val="5E5E5E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000" dirty="0"/>
              <a:t>* aus „Git - Grundlagen und Workflows“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DEZENTRALES REPOSITORY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250" y="1041399"/>
            <a:ext cx="5392615" cy="5284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427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lvl="0">
              <a:defRPr/>
            </a:pPr>
            <a:r>
              <a:rPr lang="de-DE" dirty="0"/>
              <a:t>Anzeige von beliebigen Objekten (</a:t>
            </a:r>
            <a:r>
              <a:rPr lang="de-DE" dirty="0" err="1"/>
              <a:t>blob,tree,commit</a:t>
            </a:r>
            <a:r>
              <a:rPr lang="de-DE" dirty="0"/>
              <a:t>):</a:t>
            </a:r>
            <a:br>
              <a:rPr lang="de-DE" dirty="0"/>
            </a:br>
            <a:r>
              <a:rPr lang="de-DE" dirty="0" err="1"/>
              <a:t>cat</a:t>
            </a:r>
            <a:r>
              <a:rPr lang="de-DE" dirty="0"/>
              <a:t>-file -p &lt;</a:t>
            </a:r>
            <a:r>
              <a:rPr lang="de-DE" dirty="0" err="1"/>
              <a:t>sha</a:t>
            </a:r>
            <a:r>
              <a:rPr lang="de-DE" dirty="0"/>
              <a:t>&gt;</a:t>
            </a:r>
          </a:p>
          <a:p>
            <a:r>
              <a:rPr lang="de-DE" dirty="0"/>
              <a:t>Anzeige eines </a:t>
            </a:r>
            <a:r>
              <a:rPr lang="de-DE" dirty="0" err="1"/>
              <a:t>Trees</a:t>
            </a:r>
            <a:r>
              <a:rPr lang="de-DE" dirty="0"/>
              <a:t>:</a:t>
            </a:r>
            <a:br>
              <a:rPr lang="de-DE" dirty="0"/>
            </a:br>
            <a:r>
              <a:rPr lang="de-DE" dirty="0" err="1"/>
              <a:t>ls-tree</a:t>
            </a:r>
            <a:r>
              <a:rPr lang="de-DE" dirty="0"/>
              <a:t> -</a:t>
            </a:r>
            <a:r>
              <a:rPr lang="de-DE" dirty="0" err="1"/>
              <a:t>r</a:t>
            </a:r>
            <a:r>
              <a:rPr lang="de-DE" dirty="0"/>
              <a:t> -t &lt;</a:t>
            </a:r>
            <a:r>
              <a:rPr lang="de-DE" dirty="0" err="1"/>
              <a:t>tree-ish</a:t>
            </a:r>
            <a:r>
              <a:rPr lang="de-DE" dirty="0"/>
              <a:t>&gt;</a:t>
            </a:r>
          </a:p>
          <a:p>
            <a:r>
              <a:rPr lang="de-DE" dirty="0"/>
              <a:t>Neues Commit zusammenstellen:</a:t>
            </a:r>
            <a:br>
              <a:rPr lang="de-DE" dirty="0"/>
            </a:br>
            <a:r>
              <a:rPr lang="de-DE" dirty="0" err="1"/>
              <a:t>commit-tree</a:t>
            </a:r>
            <a:r>
              <a:rPr lang="de-DE" dirty="0"/>
              <a:t> -p &lt;</a:t>
            </a:r>
            <a:r>
              <a:rPr lang="de-DE" dirty="0" err="1"/>
              <a:t>parent</a:t>
            </a:r>
            <a:r>
              <a:rPr lang="de-DE" dirty="0"/>
              <a:t>&gt; -m &lt;</a:t>
            </a:r>
            <a:r>
              <a:rPr lang="de-DE" dirty="0" err="1"/>
              <a:t>message</a:t>
            </a:r>
            <a:r>
              <a:rPr lang="de-DE" dirty="0"/>
              <a:t>&gt; &lt;</a:t>
            </a:r>
            <a:r>
              <a:rPr lang="de-DE" dirty="0" err="1"/>
              <a:t>tree</a:t>
            </a:r>
            <a:r>
              <a:rPr lang="de-DE" dirty="0"/>
              <a:t>&gt;</a:t>
            </a:r>
          </a:p>
          <a:p>
            <a:r>
              <a:rPr lang="de-DE" dirty="0"/>
              <a:t>Objekt </a:t>
            </a:r>
            <a:r>
              <a:rPr lang="de-DE" dirty="0" err="1"/>
              <a:t>Id</a:t>
            </a:r>
            <a:r>
              <a:rPr lang="de-DE" dirty="0"/>
              <a:t> erzeugen / Objekt speichern</a:t>
            </a:r>
            <a:br>
              <a:rPr lang="de-DE" dirty="0"/>
            </a:br>
            <a:r>
              <a:rPr lang="de-DE" dirty="0"/>
              <a:t>hash-</a:t>
            </a:r>
            <a:r>
              <a:rPr lang="de-DE" dirty="0" err="1"/>
              <a:t>object</a:t>
            </a:r>
            <a:r>
              <a:rPr lang="de-DE" dirty="0"/>
              <a:t> / hash-</a:t>
            </a:r>
            <a:r>
              <a:rPr lang="de-DE" dirty="0" err="1"/>
              <a:t>object</a:t>
            </a:r>
            <a:r>
              <a:rPr lang="de-DE" dirty="0"/>
              <a:t> -</a:t>
            </a:r>
            <a:r>
              <a:rPr lang="de-DE" dirty="0" err="1"/>
              <a:t>w</a:t>
            </a:r>
            <a:endParaRPr lang="de-DE" dirty="0"/>
          </a:p>
          <a:p>
            <a:r>
              <a:rPr lang="de-DE" dirty="0" err="1"/>
              <a:t>Garbage</a:t>
            </a:r>
            <a:r>
              <a:rPr lang="de-DE" dirty="0"/>
              <a:t> finden:</a:t>
            </a:r>
            <a:br>
              <a:rPr lang="de-DE" dirty="0"/>
            </a:br>
            <a:r>
              <a:rPr lang="de-DE" dirty="0" err="1"/>
              <a:t>fsck</a:t>
            </a:r>
            <a:r>
              <a:rPr lang="de-DE" dirty="0"/>
              <a:t> –</a:t>
            </a:r>
            <a:r>
              <a:rPr lang="de-DE" dirty="0" err="1"/>
              <a:t>unreachable</a:t>
            </a:r>
            <a:endParaRPr lang="de-DE" dirty="0"/>
          </a:p>
          <a:p>
            <a:r>
              <a:rPr lang="de-DE" dirty="0" err="1"/>
              <a:t>Garbage</a:t>
            </a:r>
            <a:r>
              <a:rPr lang="de-DE" dirty="0"/>
              <a:t> aufräumen:</a:t>
            </a:r>
            <a:br>
              <a:rPr lang="de-DE" dirty="0"/>
            </a:br>
            <a:r>
              <a:rPr lang="de-DE" dirty="0" err="1"/>
              <a:t>gc</a:t>
            </a:r>
            <a:r>
              <a:rPr lang="de-DE" dirty="0"/>
              <a:t> [--</a:t>
            </a:r>
            <a:r>
              <a:rPr lang="de-DE" dirty="0" err="1"/>
              <a:t>prune</a:t>
            </a:r>
            <a:r>
              <a:rPr lang="de-DE" dirty="0"/>
              <a:t>=all]</a:t>
            </a:r>
          </a:p>
          <a:p>
            <a:pPr lvl="0">
              <a:defRPr/>
            </a:pPr>
            <a:endParaRPr lang="de-DE" sz="3600" dirty="0"/>
          </a:p>
          <a:p>
            <a:pPr lvl="0">
              <a:defRPr/>
            </a:pPr>
            <a:endParaRPr lang="de-DE" sz="3600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Objektdatabase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69569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>
            <a:spLocks noGrp="1"/>
          </p:cNvSpPr>
          <p:nvPr>
            <p:ph idx="1"/>
          </p:nvPr>
        </p:nvSpPr>
        <p:spPr>
          <a:xfrm>
            <a:off x="315884" y="5186240"/>
            <a:ext cx="8512232" cy="5084763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383808" indent="-160574">
              <a:defRPr sz="1800"/>
            </a:pPr>
            <a:r>
              <a:rPr sz="1700" dirty="0"/>
              <a:t>Branches können von jedem Entwickler lokal angelegt werden.</a:t>
            </a:r>
          </a:p>
          <a:p>
            <a:pPr marL="383808" indent="-160574">
              <a:defRPr sz="1800"/>
            </a:pPr>
            <a:r>
              <a:rPr sz="1700" dirty="0"/>
              <a:t>Ein Branch ist im Workspace immer aktiv (Default: „master“).</a:t>
            </a:r>
          </a:p>
          <a:p>
            <a:pPr marL="383808" indent="-160574">
              <a:defRPr sz="1800"/>
            </a:pPr>
            <a:r>
              <a:rPr sz="1700" dirty="0"/>
              <a:t>Ein Branch ist nichts weiter als der Zeiger auf ein Commit.</a:t>
            </a:r>
          </a:p>
          <a:p>
            <a:pPr marL="383808" indent="-160574">
              <a:defRPr sz="1800"/>
            </a:pPr>
            <a:r>
              <a:rPr sz="1700" dirty="0"/>
              <a:t>Bei jedem neuen Commit wird der aktive Branch auf das neue Commit gesetzt.</a:t>
            </a:r>
          </a:p>
        </p:txBody>
      </p:sp>
      <p:sp>
        <p:nvSpPr>
          <p:cNvPr id="247" name="Shape 247"/>
          <p:cNvSpPr/>
          <p:nvPr/>
        </p:nvSpPr>
        <p:spPr>
          <a:xfrm>
            <a:off x="5757979" y="4453644"/>
            <a:ext cx="2375297" cy="2321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 algn="l" defTabSz="566674">
              <a:buFont typeface="Gill Sans"/>
              <a:defRPr sz="1358">
                <a:solidFill>
                  <a:srgbClr val="5E5E5E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000" dirty="0"/>
              <a:t>* aus „Git - Grundlagen und Workflows“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sz="3600" spc="-105" dirty="0"/>
              <a:t>Verzweigungen - </a:t>
            </a:r>
            <a:r>
              <a:rPr lang="de-DE" sz="3600" spc="-105" dirty="0" err="1"/>
              <a:t>Branches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2556" y="1271929"/>
            <a:ext cx="6510408" cy="3067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045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lvl="0">
              <a:defRPr/>
            </a:pPr>
            <a:r>
              <a:rPr lang="de-DE" dirty="0" err="1"/>
              <a:t>Branch</a:t>
            </a:r>
            <a:r>
              <a:rPr lang="de-DE" dirty="0"/>
              <a:t> anzeigen:</a:t>
            </a:r>
            <a:br>
              <a:rPr lang="de-DE" dirty="0"/>
            </a:br>
            <a:r>
              <a:rPr lang="de-DE" dirty="0" err="1"/>
              <a:t>branch</a:t>
            </a:r>
            <a:r>
              <a:rPr lang="de-DE" dirty="0"/>
              <a:t> -v</a:t>
            </a:r>
          </a:p>
          <a:p>
            <a:pPr lvl="0">
              <a:defRPr/>
            </a:pPr>
            <a:r>
              <a:rPr lang="de-DE" dirty="0" err="1"/>
              <a:t>Branch</a:t>
            </a:r>
            <a:r>
              <a:rPr lang="de-DE" dirty="0"/>
              <a:t> anlegen:</a:t>
            </a:r>
            <a:br>
              <a:rPr lang="de-DE" dirty="0"/>
            </a:br>
            <a:r>
              <a:rPr lang="de-DE" dirty="0" err="1"/>
              <a:t>branch</a:t>
            </a:r>
            <a:r>
              <a:rPr lang="de-DE" dirty="0"/>
              <a:t> &lt;</a:t>
            </a:r>
            <a:r>
              <a:rPr lang="de-DE" dirty="0" err="1"/>
              <a:t>name</a:t>
            </a:r>
            <a:r>
              <a:rPr lang="de-DE" dirty="0"/>
              <a:t>&gt; [&lt;start-</a:t>
            </a:r>
            <a:r>
              <a:rPr lang="de-DE" dirty="0" err="1"/>
              <a:t>commit</a:t>
            </a:r>
            <a:r>
              <a:rPr lang="de-DE" dirty="0"/>
              <a:t>&gt;]</a:t>
            </a:r>
          </a:p>
          <a:p>
            <a:pPr lvl="0">
              <a:defRPr/>
            </a:pPr>
            <a:r>
              <a:rPr lang="de-DE" dirty="0" err="1"/>
              <a:t>Branch</a:t>
            </a:r>
            <a:r>
              <a:rPr lang="de-DE" dirty="0"/>
              <a:t> wechseln:</a:t>
            </a:r>
            <a:br>
              <a:rPr lang="de-DE" dirty="0"/>
            </a:br>
            <a:r>
              <a:rPr lang="de-DE" dirty="0" err="1"/>
              <a:t>checkout</a:t>
            </a:r>
            <a:r>
              <a:rPr lang="de-DE" dirty="0"/>
              <a:t> &lt;</a:t>
            </a:r>
            <a:r>
              <a:rPr lang="de-DE" dirty="0" err="1"/>
              <a:t>branch</a:t>
            </a:r>
            <a:r>
              <a:rPr lang="de-DE" dirty="0"/>
              <a:t>&gt;</a:t>
            </a:r>
          </a:p>
          <a:p>
            <a:pPr lvl="0">
              <a:defRPr/>
            </a:pPr>
            <a:r>
              <a:rPr lang="de-DE" dirty="0" err="1"/>
              <a:t>Branch</a:t>
            </a:r>
            <a:r>
              <a:rPr lang="de-DE" dirty="0"/>
              <a:t> löschen:</a:t>
            </a:r>
            <a:br>
              <a:rPr lang="de-DE" dirty="0"/>
            </a:br>
            <a:r>
              <a:rPr lang="de-DE" dirty="0" err="1"/>
              <a:t>branch</a:t>
            </a:r>
            <a:r>
              <a:rPr lang="de-DE" dirty="0"/>
              <a:t> -d | -D &lt;</a:t>
            </a:r>
            <a:r>
              <a:rPr lang="de-DE" dirty="0" err="1"/>
              <a:t>branch</a:t>
            </a:r>
            <a:r>
              <a:rPr lang="de-DE" dirty="0"/>
              <a:t>&gt;</a:t>
            </a:r>
          </a:p>
          <a:p>
            <a:pPr lvl="0">
              <a:defRPr/>
            </a:pPr>
            <a:r>
              <a:rPr lang="de-DE" dirty="0"/>
              <a:t>Tag anzeigen:</a:t>
            </a:r>
            <a:br>
              <a:rPr lang="de-DE" dirty="0"/>
            </a:br>
            <a:r>
              <a:rPr lang="de-DE" dirty="0"/>
              <a:t>tag -v</a:t>
            </a:r>
          </a:p>
          <a:p>
            <a:pPr lvl="0">
              <a:defRPr/>
            </a:pPr>
            <a:r>
              <a:rPr lang="de-DE" dirty="0"/>
              <a:t>Tag anlegen:</a:t>
            </a:r>
            <a:br>
              <a:rPr lang="de-DE" dirty="0"/>
            </a:br>
            <a:r>
              <a:rPr lang="de-DE" dirty="0"/>
              <a:t>tag -a &lt;</a:t>
            </a:r>
            <a:r>
              <a:rPr lang="de-DE" dirty="0" err="1"/>
              <a:t>name</a:t>
            </a:r>
            <a:r>
              <a:rPr lang="de-DE" dirty="0"/>
              <a:t>&gt; &lt;</a:t>
            </a:r>
            <a:r>
              <a:rPr lang="de-DE" dirty="0" err="1"/>
              <a:t>commit</a:t>
            </a:r>
            <a:r>
              <a:rPr lang="de-DE" dirty="0"/>
              <a:t>-oder-</a:t>
            </a:r>
            <a:r>
              <a:rPr lang="de-DE" dirty="0" err="1"/>
              <a:t>ref</a:t>
            </a:r>
            <a:r>
              <a:rPr lang="de-DE" dirty="0"/>
              <a:t>&gt;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Branches</a:t>
            </a:r>
            <a:r>
              <a:rPr lang="de-DE" dirty="0" smtClean="0"/>
              <a:t> / Tags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693952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lvl="0">
              <a:defRPr/>
            </a:pPr>
            <a:r>
              <a:rPr lang="de-DE" dirty="0"/>
              <a:t>Anzeige: </a:t>
            </a:r>
            <a:br>
              <a:rPr lang="de-DE" dirty="0"/>
            </a:br>
            <a:r>
              <a:rPr lang="de-DE" dirty="0" err="1"/>
              <a:t>ls</a:t>
            </a:r>
            <a:r>
              <a:rPr lang="de-DE" dirty="0"/>
              <a:t>-files --stage</a:t>
            </a:r>
          </a:p>
          <a:p>
            <a:pPr lvl="0">
              <a:defRPr/>
            </a:pPr>
            <a:r>
              <a:rPr lang="de-DE" dirty="0"/>
              <a:t>Datei/Änderungen zum Index hinzufügen: </a:t>
            </a:r>
            <a:br>
              <a:rPr lang="de-DE" dirty="0"/>
            </a:br>
            <a:r>
              <a:rPr lang="de-DE" dirty="0" err="1"/>
              <a:t>add</a:t>
            </a:r>
            <a:r>
              <a:rPr lang="de-DE" dirty="0"/>
              <a:t> / update-index</a:t>
            </a:r>
          </a:p>
          <a:p>
            <a:pPr lvl="0">
              <a:defRPr/>
            </a:pPr>
            <a:r>
              <a:rPr lang="de-DE" dirty="0"/>
              <a:t>Index leeren: </a:t>
            </a:r>
            <a:br>
              <a:rPr lang="de-DE" dirty="0"/>
            </a:br>
            <a:r>
              <a:rPr lang="de-DE" dirty="0" err="1"/>
              <a:t>read-tree</a:t>
            </a:r>
            <a:r>
              <a:rPr lang="de-DE" dirty="0"/>
              <a:t> --</a:t>
            </a:r>
            <a:r>
              <a:rPr lang="de-DE" dirty="0" err="1"/>
              <a:t>empty</a:t>
            </a:r>
            <a:endParaRPr lang="de-DE" dirty="0"/>
          </a:p>
          <a:p>
            <a:pPr lvl="0">
              <a:defRPr/>
            </a:pPr>
            <a:r>
              <a:rPr lang="de-DE" dirty="0"/>
              <a:t>Index mit </a:t>
            </a:r>
            <a:r>
              <a:rPr lang="de-DE" dirty="0" err="1"/>
              <a:t>Tree</a:t>
            </a:r>
            <a:r>
              <a:rPr lang="de-DE" dirty="0"/>
              <a:t> füllen / vereinigen: </a:t>
            </a:r>
            <a:br>
              <a:rPr lang="de-DE" dirty="0"/>
            </a:br>
            <a:r>
              <a:rPr lang="de-DE" dirty="0" err="1"/>
              <a:t>read-tree</a:t>
            </a:r>
            <a:r>
              <a:rPr lang="de-DE" dirty="0"/>
              <a:t> –m -i --</a:t>
            </a:r>
            <a:r>
              <a:rPr lang="de-DE" dirty="0" err="1"/>
              <a:t>prefix</a:t>
            </a:r>
            <a:r>
              <a:rPr lang="de-DE" dirty="0"/>
              <a:t> &lt;</a:t>
            </a:r>
            <a:r>
              <a:rPr lang="de-DE" dirty="0" err="1"/>
              <a:t>path</a:t>
            </a:r>
            <a:r>
              <a:rPr lang="de-DE" dirty="0"/>
              <a:t>&gt;/ &lt;</a:t>
            </a:r>
            <a:r>
              <a:rPr lang="de-DE" dirty="0" err="1"/>
              <a:t>tree-ish</a:t>
            </a:r>
            <a:r>
              <a:rPr lang="de-DE" dirty="0"/>
              <a:t>&gt;</a:t>
            </a:r>
          </a:p>
          <a:p>
            <a:pPr lvl="0">
              <a:defRPr/>
            </a:pPr>
            <a:r>
              <a:rPr lang="de-DE" dirty="0" err="1"/>
              <a:t>Tree</a:t>
            </a:r>
            <a:r>
              <a:rPr lang="de-DE" dirty="0"/>
              <a:t> schreiben: </a:t>
            </a:r>
            <a:br>
              <a:rPr lang="de-DE" dirty="0"/>
            </a:br>
            <a:r>
              <a:rPr lang="de-DE" dirty="0" err="1"/>
              <a:t>write-tree</a:t>
            </a:r>
            <a:endParaRPr lang="de-DE" dirty="0"/>
          </a:p>
          <a:p>
            <a:pPr lvl="0"/>
            <a:r>
              <a:rPr lang="de-DE" dirty="0"/>
              <a:t>„</a:t>
            </a:r>
            <a:r>
              <a:rPr lang="de-DE" dirty="0" err="1"/>
              <a:t>Getrackte</a:t>
            </a:r>
            <a:r>
              <a:rPr lang="de-DE" dirty="0"/>
              <a:t>“ Dateien ignorieren:</a:t>
            </a:r>
            <a:br>
              <a:rPr lang="de-DE" dirty="0"/>
            </a:br>
            <a:r>
              <a:rPr lang="de-DE" dirty="0"/>
              <a:t>update-index --</a:t>
            </a:r>
            <a:r>
              <a:rPr lang="de-DE" dirty="0" err="1"/>
              <a:t>assume-unchanged</a:t>
            </a:r>
            <a:r>
              <a:rPr lang="de-DE" dirty="0"/>
              <a:t> -- &lt;</a:t>
            </a:r>
            <a:r>
              <a:rPr lang="de-DE" dirty="0" err="1"/>
              <a:t>file</a:t>
            </a:r>
            <a:r>
              <a:rPr lang="de-DE" dirty="0"/>
              <a:t>&gt;</a:t>
            </a:r>
            <a:br>
              <a:rPr lang="de-DE" dirty="0"/>
            </a:br>
            <a:r>
              <a:rPr lang="de-DE" dirty="0"/>
              <a:t>update-index --</a:t>
            </a:r>
            <a:r>
              <a:rPr lang="de-DE" dirty="0" err="1"/>
              <a:t>no-assume-unchanged</a:t>
            </a:r>
            <a:r>
              <a:rPr lang="de-DE" dirty="0"/>
              <a:t> -- &lt;</a:t>
            </a:r>
            <a:r>
              <a:rPr lang="de-DE" dirty="0" err="1"/>
              <a:t>file</a:t>
            </a:r>
            <a:r>
              <a:rPr lang="de-DE" dirty="0"/>
              <a:t>&gt;</a:t>
            </a:r>
          </a:p>
          <a:p>
            <a:pPr lvl="0"/>
            <a:r>
              <a:rPr lang="de-DE" dirty="0"/>
              <a:t>Ignorierte Dateien anzeigen:</a:t>
            </a:r>
            <a:br>
              <a:rPr lang="de-DE" dirty="0"/>
            </a:br>
            <a:r>
              <a:rPr lang="de-DE" dirty="0" err="1"/>
              <a:t>ls</a:t>
            </a:r>
            <a:r>
              <a:rPr lang="de-DE" dirty="0"/>
              <a:t>-files -v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Geheimnisse des Index</a:t>
            </a:r>
            <a:endParaRPr lang="de-DE" dirty="0"/>
          </a:p>
        </p:txBody>
      </p:sp>
      <p:sp>
        <p:nvSpPr>
          <p:cNvPr id="4" name="Inhaltsplatzhalter 2"/>
          <p:cNvSpPr txBox="1">
            <a:spLocks/>
          </p:cNvSpPr>
          <p:nvPr/>
        </p:nvSpPr>
        <p:spPr>
          <a:xfrm>
            <a:off x="457200" y="1181100"/>
            <a:ext cx="8229600" cy="52052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de-DE" sz="3200" dirty="0" smtClean="0">
              <a:solidFill>
                <a:srgbClr val="77736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46769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lvl="0">
              <a:defRPr/>
            </a:pPr>
            <a:r>
              <a:rPr lang="de-DE" dirty="0"/>
              <a:t>Alle </a:t>
            </a:r>
            <a:r>
              <a:rPr lang="de-DE" dirty="0" err="1"/>
              <a:t>Refs</a:t>
            </a:r>
            <a:r>
              <a:rPr lang="de-DE" dirty="0"/>
              <a:t> anzeigen (siehe .</a:t>
            </a:r>
            <a:r>
              <a:rPr lang="de-DE" dirty="0" err="1"/>
              <a:t>git</a:t>
            </a:r>
            <a:r>
              <a:rPr lang="de-DE" dirty="0"/>
              <a:t>/</a:t>
            </a:r>
            <a:r>
              <a:rPr lang="de-DE" dirty="0" err="1"/>
              <a:t>refs</a:t>
            </a:r>
            <a:r>
              <a:rPr lang="de-DE" dirty="0"/>
              <a:t>):</a:t>
            </a:r>
            <a:br>
              <a:rPr lang="de-DE" dirty="0"/>
            </a:br>
            <a:r>
              <a:rPr lang="de-DE" dirty="0"/>
              <a:t>show-</a:t>
            </a:r>
            <a:r>
              <a:rPr lang="de-DE" dirty="0" err="1"/>
              <a:t>ref</a:t>
            </a:r>
            <a:r>
              <a:rPr lang="de-DE" dirty="0"/>
              <a:t> --</a:t>
            </a:r>
            <a:r>
              <a:rPr lang="de-DE" dirty="0" err="1"/>
              <a:t>head</a:t>
            </a:r>
            <a:endParaRPr lang="de-DE" dirty="0"/>
          </a:p>
          <a:p>
            <a:pPr lvl="0">
              <a:defRPr/>
            </a:pPr>
            <a:r>
              <a:rPr lang="de-DE" dirty="0" err="1"/>
              <a:t>Annotated</a:t>
            </a:r>
            <a:r>
              <a:rPr lang="de-DE" dirty="0"/>
              <a:t> Tags </a:t>
            </a:r>
            <a:r>
              <a:rPr lang="de-DE" dirty="0" err="1"/>
              <a:t>dereferenzieren</a:t>
            </a:r>
            <a:r>
              <a:rPr lang="de-DE" dirty="0"/>
              <a:t>:</a:t>
            </a:r>
            <a:br>
              <a:rPr lang="de-DE" dirty="0"/>
            </a:br>
            <a:r>
              <a:rPr lang="de-DE" dirty="0"/>
              <a:t>show-</a:t>
            </a:r>
            <a:r>
              <a:rPr lang="de-DE" dirty="0" err="1"/>
              <a:t>ref</a:t>
            </a:r>
            <a:r>
              <a:rPr lang="de-DE" dirty="0"/>
              <a:t> --tags --</a:t>
            </a:r>
            <a:r>
              <a:rPr lang="de-DE" dirty="0" err="1"/>
              <a:t>dereference</a:t>
            </a:r>
            <a:endParaRPr lang="de-DE" dirty="0"/>
          </a:p>
          <a:p>
            <a:pPr lvl="0">
              <a:defRPr/>
            </a:pPr>
            <a:r>
              <a:rPr lang="de-DE" dirty="0" err="1"/>
              <a:t>Ref</a:t>
            </a:r>
            <a:r>
              <a:rPr lang="de-DE" dirty="0"/>
              <a:t> explizit aktualisieren:</a:t>
            </a:r>
            <a:br>
              <a:rPr lang="de-DE" dirty="0"/>
            </a:br>
            <a:r>
              <a:rPr lang="de-DE" dirty="0"/>
              <a:t>update-</a:t>
            </a:r>
            <a:r>
              <a:rPr lang="de-DE" dirty="0" err="1"/>
              <a:t>ref</a:t>
            </a:r>
            <a:r>
              <a:rPr lang="de-DE" dirty="0"/>
              <a:t> &lt;</a:t>
            </a:r>
            <a:r>
              <a:rPr lang="de-DE" dirty="0" err="1"/>
              <a:t>full-ref</a:t>
            </a:r>
            <a:r>
              <a:rPr lang="de-DE" dirty="0"/>
              <a:t>&gt; &lt;</a:t>
            </a:r>
            <a:r>
              <a:rPr lang="de-DE" dirty="0" err="1"/>
              <a:t>sha</a:t>
            </a:r>
            <a:r>
              <a:rPr lang="de-DE" dirty="0"/>
              <a:t>&gt;</a:t>
            </a:r>
          </a:p>
          <a:p>
            <a:pPr lvl="0">
              <a:defRPr/>
            </a:pPr>
            <a:r>
              <a:rPr lang="de-DE" dirty="0" err="1"/>
              <a:t>Ref</a:t>
            </a:r>
            <a:r>
              <a:rPr lang="de-DE" dirty="0"/>
              <a:t> + </a:t>
            </a:r>
            <a:r>
              <a:rPr lang="de-DE" dirty="0" err="1"/>
              <a:t>Worktree</a:t>
            </a:r>
            <a:r>
              <a:rPr lang="de-DE" dirty="0"/>
              <a:t> des aktuellen </a:t>
            </a:r>
            <a:r>
              <a:rPr lang="de-DE" dirty="0" err="1"/>
              <a:t>Branches</a:t>
            </a:r>
            <a:r>
              <a:rPr lang="de-DE" dirty="0"/>
              <a:t> setzen:</a:t>
            </a:r>
            <a:br>
              <a:rPr lang="de-DE" dirty="0"/>
            </a:br>
            <a:r>
              <a:rPr lang="de-DE" dirty="0" err="1"/>
              <a:t>reset</a:t>
            </a:r>
            <a:r>
              <a:rPr lang="de-DE" dirty="0"/>
              <a:t> [--</a:t>
            </a:r>
            <a:r>
              <a:rPr lang="de-DE" dirty="0" err="1"/>
              <a:t>hard</a:t>
            </a:r>
            <a:r>
              <a:rPr lang="de-DE" dirty="0"/>
              <a:t>|--soft] &lt;</a:t>
            </a:r>
            <a:r>
              <a:rPr lang="de-DE" dirty="0" err="1"/>
              <a:t>sha</a:t>
            </a:r>
            <a:r>
              <a:rPr lang="de-DE" dirty="0"/>
              <a:t>-oder-</a:t>
            </a:r>
            <a:r>
              <a:rPr lang="de-DE" dirty="0" err="1"/>
              <a:t>ref</a:t>
            </a:r>
            <a:r>
              <a:rPr lang="de-DE" dirty="0"/>
              <a:t>&gt;</a:t>
            </a:r>
          </a:p>
          <a:p>
            <a:pPr lvl="0">
              <a:defRPr/>
            </a:pPr>
            <a:r>
              <a:rPr lang="de-DE" dirty="0" err="1"/>
              <a:t>Ref</a:t>
            </a:r>
            <a:r>
              <a:rPr lang="de-DE" dirty="0"/>
              <a:t>-Änderungen nachvollziehen:</a:t>
            </a:r>
            <a:br>
              <a:rPr lang="de-DE" dirty="0"/>
            </a:br>
            <a:r>
              <a:rPr lang="de-DE" dirty="0" err="1"/>
              <a:t>ref</a:t>
            </a:r>
            <a:r>
              <a:rPr lang="de-DE" dirty="0"/>
              <a:t>-log</a:t>
            </a:r>
            <a:br>
              <a:rPr lang="de-DE" dirty="0"/>
            </a:br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REFERENZEN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232059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HEAD</a:t>
            </a:r>
          </a:p>
          <a:p>
            <a:r>
              <a:rPr lang="de-DE" dirty="0" smtClean="0"/>
              <a:t>ORIG_HEAD</a:t>
            </a:r>
          </a:p>
          <a:p>
            <a:r>
              <a:rPr lang="de-DE" dirty="0" smtClean="0"/>
              <a:t>FETCH_HEAD</a:t>
            </a:r>
          </a:p>
          <a:p>
            <a:r>
              <a:rPr lang="de-DE" dirty="0" smtClean="0"/>
              <a:t>MERGE_HEAD</a:t>
            </a:r>
          </a:p>
          <a:p>
            <a:r>
              <a:rPr lang="de-DE" dirty="0" smtClean="0"/>
              <a:t>CHERRY_PICK_HEAD</a:t>
            </a:r>
          </a:p>
          <a:p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REFERENZEN II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372853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448755" y="1505966"/>
            <a:ext cx="8512232" cy="199174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b="1" spc="30" dirty="0">
                <a:ln w="3175" cmpd="sng">
                  <a:noFill/>
                </a:ln>
                <a:solidFill>
                  <a:srgbClr val="ED6F49"/>
                </a:solidFill>
              </a:rPr>
              <a:t>René </a:t>
            </a:r>
            <a:r>
              <a:rPr lang="de-DE" sz="2400" b="1" spc="30" dirty="0" err="1" smtClean="0">
                <a:ln w="3175" cmpd="sng">
                  <a:noFill/>
                </a:ln>
                <a:solidFill>
                  <a:srgbClr val="ED6F49"/>
                </a:solidFill>
              </a:rPr>
              <a:t>Preißel</a:t>
            </a:r>
            <a:r>
              <a:rPr lang="de-DE" sz="2400" b="1" spc="30" dirty="0" smtClean="0">
                <a:ln w="3175" cmpd="sng">
                  <a:noFill/>
                </a:ln>
                <a:solidFill>
                  <a:srgbClr val="ED6F49"/>
                </a:solidFill>
              </a:rPr>
              <a:t> </a:t>
            </a:r>
            <a:r>
              <a:rPr lang="de-DE" sz="2400" dirty="0" smtClean="0"/>
              <a:t>| </a:t>
            </a:r>
            <a:r>
              <a:rPr lang="de-DE" sz="2400" b="1" dirty="0" smtClean="0"/>
              <a:t>Freiberuflicher </a:t>
            </a:r>
            <a:r>
              <a:rPr lang="de-DE" sz="2400" b="1" dirty="0"/>
              <a:t>Softwarearchitekt, </a:t>
            </a:r>
            <a:endParaRPr lang="de-DE" sz="2400" b="1" dirty="0" smtClean="0"/>
          </a:p>
          <a:p>
            <a:pPr marL="0" indent="0">
              <a:buNone/>
            </a:pPr>
            <a:r>
              <a:rPr lang="de-DE" sz="2400" b="1" dirty="0" smtClean="0"/>
              <a:t>Entwickler </a:t>
            </a:r>
            <a:r>
              <a:rPr lang="de-DE" sz="2400" b="1" dirty="0"/>
              <a:t>und </a:t>
            </a:r>
            <a:r>
              <a:rPr lang="de-DE" sz="2400" b="1" dirty="0" smtClean="0"/>
              <a:t>Trainer</a:t>
            </a:r>
          </a:p>
          <a:p>
            <a:pPr marL="0" indent="0">
              <a:buNone/>
            </a:pPr>
            <a:r>
              <a:rPr lang="de-DE" sz="1800" dirty="0" smtClean="0"/>
              <a:t>Co-Autor des Buchs „</a:t>
            </a:r>
            <a:r>
              <a:rPr lang="de-DE" sz="1800" dirty="0" err="1" smtClean="0"/>
              <a:t>Git</a:t>
            </a:r>
            <a:r>
              <a:rPr lang="de-DE" sz="1800" dirty="0" smtClean="0"/>
              <a:t>: Dezentrale Versionsverwaltung im Team –</a:t>
            </a:r>
          </a:p>
          <a:p>
            <a:pPr marL="0" indent="0">
              <a:buNone/>
            </a:pPr>
            <a:r>
              <a:rPr lang="de-DE" sz="1800" dirty="0" smtClean="0"/>
              <a:t>Grundlagen und Workflows“</a:t>
            </a:r>
          </a:p>
          <a:p>
            <a:pPr marL="0" indent="0">
              <a:buNone/>
            </a:pPr>
            <a:r>
              <a:rPr lang="de-DE" sz="1800" dirty="0" smtClean="0"/>
              <a:t>Kontakt: </a:t>
            </a:r>
            <a:r>
              <a:rPr lang="de-DE" sz="1800" dirty="0" err="1" smtClean="0"/>
              <a:t>rene.preissel@etosquare.de</a:t>
            </a:r>
            <a:endParaRPr lang="de-DE" sz="1800" dirty="0" smtClean="0"/>
          </a:p>
          <a:p>
            <a:pPr marL="0" indent="0">
              <a:buNone/>
            </a:pPr>
            <a:endParaRPr lang="de-DE" sz="2000" dirty="0" smtClean="0"/>
          </a:p>
          <a:p>
            <a:endParaRPr lang="de-DE" sz="240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VORSTELLUNG</a:t>
            </a:r>
            <a:endParaRPr lang="de-DE" dirty="0"/>
          </a:p>
        </p:txBody>
      </p:sp>
      <p:pic>
        <p:nvPicPr>
          <p:cNvPr id="4" name="Bild 3" descr="rene.jpe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64" b="18507"/>
          <a:stretch/>
        </p:blipFill>
        <p:spPr>
          <a:xfrm>
            <a:off x="800116" y="1614594"/>
            <a:ext cx="1541653" cy="1641111"/>
          </a:xfrm>
          <a:prstGeom prst="rect">
            <a:avLst/>
          </a:prstGeom>
        </p:spPr>
      </p:pic>
      <p:pic>
        <p:nvPicPr>
          <p:cNvPr id="5" name="Bild 4" descr="nils.jpg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356"/>
          <a:stretch/>
        </p:blipFill>
        <p:spPr>
          <a:xfrm>
            <a:off x="800116" y="3917577"/>
            <a:ext cx="1541653" cy="1641111"/>
          </a:xfrm>
          <a:prstGeom prst="rect">
            <a:avLst/>
          </a:prstGeom>
        </p:spPr>
      </p:pic>
      <p:sp>
        <p:nvSpPr>
          <p:cNvPr id="6" name="Inhaltsplatzhalter 2"/>
          <p:cNvSpPr txBox="1">
            <a:spLocks/>
          </p:cNvSpPr>
          <p:nvPr/>
        </p:nvSpPr>
        <p:spPr>
          <a:xfrm>
            <a:off x="2448755" y="3803212"/>
            <a:ext cx="6238046" cy="23090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b="0" kern="1200">
                <a:solidFill>
                  <a:srgbClr val="77736F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77736F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77736F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77736F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77736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2200" b="1" spc="30" dirty="0" smtClean="0">
                <a:solidFill>
                  <a:srgbClr val="ED6F49"/>
                </a:solidFill>
              </a:rPr>
              <a:t>Nils Hartmann </a:t>
            </a:r>
            <a:r>
              <a:rPr lang="de-DE" sz="2200" dirty="0" smtClean="0">
                <a:solidFill>
                  <a:srgbClr val="4D4D4D"/>
                </a:solidFill>
              </a:rPr>
              <a:t>| </a:t>
            </a:r>
            <a:r>
              <a:rPr lang="de-DE" sz="2200" b="1" dirty="0" smtClean="0">
                <a:solidFill>
                  <a:srgbClr val="4D4D4D"/>
                </a:solidFill>
              </a:rPr>
              <a:t>Java-Softwareentwickler, Techniker Krankenkasse </a:t>
            </a:r>
          </a:p>
          <a:p>
            <a:pPr marL="0" indent="0">
              <a:buNone/>
            </a:pPr>
            <a:r>
              <a:rPr lang="de-DE" sz="2000" dirty="0" smtClean="0">
                <a:solidFill>
                  <a:srgbClr val="4D4D4D"/>
                </a:solidFill>
              </a:rPr>
              <a:t>Schwerpunkte: </a:t>
            </a:r>
            <a:r>
              <a:rPr lang="de-DE" sz="2000" dirty="0" err="1" smtClean="0">
                <a:solidFill>
                  <a:srgbClr val="4D4D4D"/>
                </a:solidFill>
              </a:rPr>
              <a:t>OSGi</a:t>
            </a:r>
            <a:r>
              <a:rPr lang="de-DE" sz="2000" dirty="0" smtClean="0">
                <a:solidFill>
                  <a:srgbClr val="4D4D4D"/>
                </a:solidFill>
              </a:rPr>
              <a:t>, </a:t>
            </a:r>
            <a:r>
              <a:rPr lang="de-DE" sz="2000" dirty="0" err="1" smtClean="0">
                <a:solidFill>
                  <a:srgbClr val="4D4D4D"/>
                </a:solidFill>
              </a:rPr>
              <a:t>Eclipse</a:t>
            </a:r>
            <a:r>
              <a:rPr lang="de-DE" sz="2000" dirty="0" smtClean="0">
                <a:solidFill>
                  <a:srgbClr val="4D4D4D"/>
                </a:solidFill>
              </a:rPr>
              <a:t> und </a:t>
            </a:r>
            <a:r>
              <a:rPr lang="de-DE" sz="2000" dirty="0" err="1" smtClean="0">
                <a:solidFill>
                  <a:srgbClr val="4D4D4D"/>
                </a:solidFill>
              </a:rPr>
              <a:t>Build</a:t>
            </a:r>
            <a:r>
              <a:rPr lang="de-DE" sz="2000" dirty="0" smtClean="0">
                <a:solidFill>
                  <a:srgbClr val="4D4D4D"/>
                </a:solidFill>
              </a:rPr>
              <a:t>-Management</a:t>
            </a:r>
          </a:p>
          <a:p>
            <a:pPr marL="0" indent="0">
              <a:buNone/>
            </a:pPr>
            <a:r>
              <a:rPr lang="de-DE" sz="2000" dirty="0" smtClean="0">
                <a:solidFill>
                  <a:srgbClr val="4D4D4D"/>
                </a:solidFill>
              </a:rPr>
              <a:t>Kontakt: </a:t>
            </a:r>
            <a:r>
              <a:rPr lang="de-DE" sz="2000" dirty="0" err="1" smtClean="0">
                <a:solidFill>
                  <a:srgbClr val="4D4D4D"/>
                </a:solidFill>
              </a:rPr>
              <a:t>nils@nilshartmann.net</a:t>
            </a:r>
            <a:endParaRPr lang="de-DE" sz="2000" dirty="0">
              <a:solidFill>
                <a:srgbClr val="4D4D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45394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GIT INTERN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1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3817817"/>
            <a:ext cx="6267608" cy="342233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490792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Objektdatenbanken und Referenzen</a:t>
            </a:r>
          </a:p>
          <a:p>
            <a:r>
              <a:rPr lang="de-DE" dirty="0" err="1" smtClean="0"/>
              <a:t>Merges</a:t>
            </a:r>
            <a:endParaRPr lang="de-DE" dirty="0" smtClean="0"/>
          </a:p>
          <a:p>
            <a:r>
              <a:rPr lang="de-DE" dirty="0" err="1" smtClean="0"/>
              <a:t>Remotes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94339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b="1" dirty="0" err="1" smtClean="0"/>
              <a:t>Merge</a:t>
            </a:r>
            <a:r>
              <a:rPr lang="de-DE" b="1" dirty="0" smtClean="0"/>
              <a:t>-Commit</a:t>
            </a:r>
            <a:r>
              <a:rPr lang="de-DE" dirty="0" smtClean="0"/>
              <a:t>: zwei oder mehr </a:t>
            </a:r>
            <a:r>
              <a:rPr lang="de-DE" dirty="0" err="1" smtClean="0"/>
              <a:t>Parents</a:t>
            </a:r>
            <a:endParaRPr lang="de-DE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MERGES 1</a:t>
            </a:r>
            <a:endParaRPr lang="de-DE" dirty="0"/>
          </a:p>
        </p:txBody>
      </p:sp>
      <p:pic>
        <p:nvPicPr>
          <p:cNvPr id="9" name="Bild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884" y="3212976"/>
            <a:ext cx="8512232" cy="2871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0333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log --first-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parent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[--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oneline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]</a:t>
            </a:r>
            <a:endParaRPr lang="de-DE" sz="28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dirty="0" smtClean="0"/>
              <a:t>First-Parent-</a:t>
            </a:r>
            <a:r>
              <a:rPr lang="de-DE" dirty="0" err="1" smtClean="0"/>
              <a:t>History</a:t>
            </a:r>
            <a:endParaRPr lang="de-DE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MERGES 1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884" y="3212976"/>
            <a:ext cx="8512233" cy="2380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4024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reset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--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hard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HEAD^</a:t>
            </a:r>
          </a:p>
          <a:p>
            <a:r>
              <a:rPr lang="de-DE" sz="2400" dirty="0" smtClean="0"/>
              <a:t>Kann verwendet werden, um einen </a:t>
            </a:r>
            <a:r>
              <a:rPr lang="de-DE" sz="2400" dirty="0" err="1" smtClean="0"/>
              <a:t>Merge</a:t>
            </a:r>
            <a:r>
              <a:rPr lang="de-DE" sz="2400" dirty="0" smtClean="0"/>
              <a:t> zu verwerfen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MERGES 1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883" y="3212976"/>
            <a:ext cx="8512235" cy="2380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128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dirty="0" smtClean="0"/>
              <a:t>Nur </a:t>
            </a:r>
            <a:r>
              <a:rPr lang="de-DE" sz="2800" b="1" dirty="0" smtClean="0"/>
              <a:t>ein</a:t>
            </a:r>
            <a:r>
              <a:rPr lang="de-DE" sz="2800" dirty="0" smtClean="0"/>
              <a:t> </a:t>
            </a:r>
            <a:r>
              <a:rPr lang="de-DE" sz="2800" dirty="0" err="1" smtClean="0"/>
              <a:t>Branch</a:t>
            </a:r>
            <a:r>
              <a:rPr lang="de-DE" sz="2800" dirty="0" smtClean="0"/>
              <a:t> hat sich verändert</a:t>
            </a:r>
          </a:p>
          <a:p>
            <a:pPr lvl="1"/>
            <a:r>
              <a:rPr lang="de-DE" sz="2400" dirty="0" smtClean="0"/>
              <a:t>Kein </a:t>
            </a:r>
            <a:r>
              <a:rPr lang="de-DE" sz="2400" dirty="0" err="1" smtClean="0"/>
              <a:t>Merge</a:t>
            </a:r>
            <a:r>
              <a:rPr lang="de-DE" sz="2400" dirty="0" smtClean="0"/>
              <a:t>-Commit</a:t>
            </a:r>
          </a:p>
          <a:p>
            <a:pPr lvl="1"/>
            <a:r>
              <a:rPr lang="de-DE" sz="2400" dirty="0" smtClean="0"/>
              <a:t>Voraussetzung beim </a:t>
            </a:r>
            <a:r>
              <a:rPr lang="de-DE" sz="2400" dirty="0" smtClean="0">
                <a:solidFill>
                  <a:srgbClr val="009587"/>
                </a:solidFill>
              </a:rPr>
              <a:t>push</a:t>
            </a:r>
          </a:p>
          <a:p>
            <a:pPr marL="457200" lvl="1" indent="0">
              <a:buNone/>
            </a:pPr>
            <a:endParaRPr lang="de-DE" sz="2400" dirty="0" smtClean="0"/>
          </a:p>
          <a:p>
            <a:pPr marL="0" indent="0">
              <a:buNone/>
            </a:pPr>
            <a:endParaRPr lang="de-DE" sz="2800" dirty="0" smtClean="0"/>
          </a:p>
          <a:p>
            <a:pPr marL="0" indent="0">
              <a:buNone/>
            </a:pPr>
            <a:endParaRPr lang="de-DE" sz="2800" dirty="0" smtClean="0"/>
          </a:p>
          <a:p>
            <a:pPr marL="0" indent="0">
              <a:buNone/>
            </a:pPr>
            <a:endParaRPr lang="de-DE" sz="2800" dirty="0"/>
          </a:p>
          <a:p>
            <a:pPr marL="0" indent="0">
              <a:buNone/>
            </a:pPr>
            <a:endParaRPr lang="de-DE" sz="2800" dirty="0" smtClean="0"/>
          </a:p>
          <a:p>
            <a:pPr marL="0" indent="0">
              <a:buNone/>
            </a:pPr>
            <a:endParaRPr lang="de-DE" sz="2800" dirty="0"/>
          </a:p>
          <a:p>
            <a:pPr marL="0" indent="0">
              <a:buNone/>
            </a:pPr>
            <a:endParaRPr lang="de-DE" sz="2800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FASTFORWARD-MERGE (</a:t>
            </a:r>
            <a:r>
              <a:rPr lang="de-DE" dirty="0"/>
              <a:t>I</a:t>
            </a:r>
            <a:r>
              <a:rPr lang="de-DE" dirty="0" smtClean="0"/>
              <a:t>)</a:t>
            </a:r>
            <a:endParaRPr lang="de-DE" dirty="0"/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4426" y="2780928"/>
            <a:ext cx="5313690" cy="3345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8467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dirty="0" smtClean="0"/>
              <a:t>Nur </a:t>
            </a:r>
            <a:r>
              <a:rPr lang="de-DE" sz="2800" b="1" dirty="0" smtClean="0"/>
              <a:t>ein</a:t>
            </a:r>
            <a:r>
              <a:rPr lang="de-DE" sz="2800" dirty="0" smtClean="0"/>
              <a:t> </a:t>
            </a:r>
            <a:r>
              <a:rPr lang="de-DE" sz="2800" dirty="0" err="1" smtClean="0"/>
              <a:t>Branch</a:t>
            </a:r>
            <a:r>
              <a:rPr lang="de-DE" sz="2800" dirty="0" smtClean="0"/>
              <a:t> hat sich verändert</a:t>
            </a:r>
          </a:p>
          <a:p>
            <a:pPr lvl="1"/>
            <a:r>
              <a:rPr lang="de-DE" sz="2400" dirty="0" smtClean="0"/>
              <a:t>Kein </a:t>
            </a:r>
            <a:r>
              <a:rPr lang="de-DE" sz="2400" dirty="0" err="1" smtClean="0"/>
              <a:t>Merge</a:t>
            </a:r>
            <a:r>
              <a:rPr lang="de-DE" sz="2400" dirty="0" smtClean="0"/>
              <a:t> Commit wird erzeugt</a:t>
            </a:r>
          </a:p>
          <a:p>
            <a:pPr marL="0" indent="0">
              <a:buNone/>
            </a:pPr>
            <a:endParaRPr lang="de-DE" sz="2800" dirty="0" smtClean="0"/>
          </a:p>
          <a:p>
            <a:pPr marL="0" indent="0">
              <a:buNone/>
            </a:pPr>
            <a:endParaRPr lang="de-DE" sz="2800" dirty="0"/>
          </a:p>
          <a:p>
            <a:pPr marL="0" indent="0">
              <a:buNone/>
            </a:pPr>
            <a:endParaRPr lang="de-DE" sz="2800" dirty="0" smtClean="0"/>
          </a:p>
          <a:p>
            <a:pPr marL="0" indent="0">
              <a:buNone/>
            </a:pPr>
            <a:endParaRPr lang="de-DE" sz="2800" dirty="0"/>
          </a:p>
          <a:p>
            <a:pPr marL="0" indent="0">
              <a:buNone/>
            </a:pPr>
            <a:r>
              <a:rPr lang="de-DE" sz="2800" dirty="0" smtClean="0"/>
              <a:t>FF </a:t>
            </a:r>
            <a:r>
              <a:rPr lang="de-DE" sz="2800" dirty="0" err="1" smtClean="0"/>
              <a:t>Merge</a:t>
            </a:r>
            <a:r>
              <a:rPr lang="de-DE" sz="2800" dirty="0" smtClean="0"/>
              <a:t> erzwingen: </a:t>
            </a:r>
            <a:r>
              <a:rPr lang="de-DE" sz="2800" dirty="0" err="1" smtClean="0">
                <a:solidFill>
                  <a:srgbClr val="009587"/>
                </a:solidFill>
              </a:rPr>
              <a:t>git</a:t>
            </a:r>
            <a:r>
              <a:rPr lang="de-DE" sz="2800" dirty="0" smtClean="0">
                <a:solidFill>
                  <a:srgbClr val="009587"/>
                </a:solidFill>
              </a:rPr>
              <a:t> </a:t>
            </a:r>
            <a:r>
              <a:rPr lang="de-DE" sz="2800" dirty="0" err="1" smtClean="0">
                <a:solidFill>
                  <a:srgbClr val="009587"/>
                </a:solidFill>
              </a:rPr>
              <a:t>merge</a:t>
            </a:r>
            <a:r>
              <a:rPr lang="de-DE" sz="2800" dirty="0" smtClean="0">
                <a:solidFill>
                  <a:srgbClr val="009587"/>
                </a:solidFill>
              </a:rPr>
              <a:t> --ff-</a:t>
            </a:r>
            <a:r>
              <a:rPr lang="de-DE" sz="2800" dirty="0" err="1" smtClean="0">
                <a:solidFill>
                  <a:srgbClr val="009587"/>
                </a:solidFill>
              </a:rPr>
              <a:t>only</a:t>
            </a:r>
            <a:endParaRPr lang="de-DE" sz="2800" dirty="0" smtClean="0">
              <a:solidFill>
                <a:srgbClr val="009587"/>
              </a:solidFill>
            </a:endParaRPr>
          </a:p>
          <a:p>
            <a:pPr lvl="1"/>
            <a:r>
              <a:rPr lang="de-DE" sz="2400" dirty="0" smtClean="0"/>
              <a:t>Schlägt fehl, wenn kein FF möglich</a:t>
            </a:r>
            <a:endParaRPr lang="de-DE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FASTFORWARD-MERGE (II)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3060700"/>
            <a:ext cx="5930900" cy="72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4297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--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no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-ff &lt;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</a:t>
            </a:r>
          </a:p>
          <a:p>
            <a:r>
              <a:rPr lang="de-DE" sz="2800" b="1" dirty="0" smtClean="0"/>
              <a:t>Erzwingt</a:t>
            </a:r>
            <a:r>
              <a:rPr lang="de-DE" sz="2800" dirty="0" smtClean="0"/>
              <a:t> </a:t>
            </a:r>
            <a:r>
              <a:rPr lang="de-DE" sz="2800" dirty="0" err="1" smtClean="0"/>
              <a:t>Merge</a:t>
            </a:r>
            <a:r>
              <a:rPr lang="de-DE" sz="2800" dirty="0" smtClean="0"/>
              <a:t>-Commit</a:t>
            </a:r>
          </a:p>
          <a:p>
            <a:r>
              <a:rPr lang="de-DE" sz="2800" dirty="0" smtClean="0"/>
              <a:t>Anwendungsfälle: </a:t>
            </a:r>
          </a:p>
          <a:p>
            <a:pPr lvl="1"/>
            <a:r>
              <a:rPr lang="de-DE" sz="2400" dirty="0" smtClean="0"/>
              <a:t>Dokumentation</a:t>
            </a:r>
          </a:p>
          <a:p>
            <a:pPr lvl="1"/>
            <a:r>
              <a:rPr lang="de-DE" sz="2400" dirty="0" smtClean="0"/>
              <a:t>First-Parent-</a:t>
            </a:r>
            <a:r>
              <a:rPr lang="de-DE" sz="2400" dirty="0" err="1" smtClean="0"/>
              <a:t>History</a:t>
            </a:r>
            <a:r>
              <a:rPr lang="de-DE" sz="2400" dirty="0" smtClean="0"/>
              <a:t> erzwingen</a:t>
            </a:r>
          </a:p>
          <a:p>
            <a:endParaRPr lang="de-DE" dirty="0"/>
          </a:p>
          <a:p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NO-FASTWORWARD</a:t>
            </a:r>
            <a:endParaRPr lang="de-DE" dirty="0"/>
          </a:p>
        </p:txBody>
      </p:sp>
      <p:pic>
        <p:nvPicPr>
          <p:cNvPr id="9" name="Bild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600" y="3792594"/>
            <a:ext cx="5892800" cy="20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2754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--squash &lt;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r>
              <a:rPr lang="de-DE" sz="2400" dirty="0" smtClean="0"/>
              <a:t>Führt alle Änderungen des </a:t>
            </a:r>
            <a:r>
              <a:rPr lang="de-DE" sz="2400" dirty="0" err="1" smtClean="0"/>
              <a:t>Branches</a:t>
            </a:r>
            <a:r>
              <a:rPr lang="de-DE" sz="2400" dirty="0" smtClean="0"/>
              <a:t> im Workspace zusammen</a:t>
            </a:r>
          </a:p>
          <a:p>
            <a:r>
              <a:rPr lang="de-DE" sz="2400" dirty="0" smtClean="0"/>
              <a:t>Aktualisiert den Index</a:t>
            </a:r>
          </a:p>
          <a:p>
            <a:r>
              <a:rPr lang="de-DE" sz="2400" dirty="0" smtClean="0"/>
              <a:t>Führt noch keinen Commit durch</a:t>
            </a:r>
          </a:p>
          <a:p>
            <a:r>
              <a:rPr lang="de-DE" sz="2400" dirty="0" smtClean="0"/>
              <a:t>Es entsteht </a:t>
            </a:r>
            <a:r>
              <a:rPr lang="de-DE" sz="2400" b="1" dirty="0" smtClean="0"/>
              <a:t>kein</a:t>
            </a:r>
            <a:r>
              <a:rPr lang="de-DE" sz="2400" dirty="0" smtClean="0"/>
              <a:t> </a:t>
            </a:r>
            <a:r>
              <a:rPr lang="de-DE" sz="2400" dirty="0" err="1" smtClean="0"/>
              <a:t>Merge</a:t>
            </a:r>
            <a:r>
              <a:rPr lang="de-DE" sz="2400" dirty="0" smtClean="0"/>
              <a:t>-Commit</a:t>
            </a:r>
          </a:p>
          <a:p>
            <a:pPr marL="0" indent="0">
              <a:buNone/>
            </a:pPr>
            <a:endParaRPr lang="de-DE" sz="2400" dirty="0" smtClean="0">
              <a:solidFill>
                <a:srgbClr val="FF0000"/>
              </a:solidFill>
            </a:endParaRPr>
          </a:p>
          <a:p>
            <a:endParaRPr lang="de-DE" dirty="0"/>
          </a:p>
          <a:p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SQUASH</a:t>
            </a:r>
            <a:endParaRPr lang="de-DE" dirty="0"/>
          </a:p>
        </p:txBody>
      </p:sp>
      <p:pic>
        <p:nvPicPr>
          <p:cNvPr id="8" name="Bild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2300" y="3664685"/>
            <a:ext cx="5346700" cy="20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7388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-base &lt;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&lt;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dirty="0" smtClean="0"/>
              <a:t>Ermittelt den letzten gemeinsamen Commit, an dem zwei </a:t>
            </a:r>
            <a:r>
              <a:rPr lang="de-DE" dirty="0" err="1" smtClean="0"/>
              <a:t>Branches</a:t>
            </a:r>
            <a:r>
              <a:rPr lang="de-DE" dirty="0" smtClean="0"/>
              <a:t> auseinanderlaufen 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MERGE-BASE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1900" y="3356992"/>
            <a:ext cx="6667500" cy="232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2856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-file &lt;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current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base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&lt;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other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r>
              <a:rPr lang="de-DE" dirty="0" err="1" smtClean="0"/>
              <a:t>Mergt</a:t>
            </a:r>
            <a:r>
              <a:rPr lang="de-DE" dirty="0" smtClean="0"/>
              <a:t> alle Änderungen, die zwischen zwei Dateien (</a:t>
            </a:r>
            <a:r>
              <a:rPr lang="de-DE" dirty="0" err="1" smtClean="0">
                <a:solidFill>
                  <a:srgbClr val="009587"/>
                </a:solidFill>
              </a:rPr>
              <a:t>base</a:t>
            </a:r>
            <a:r>
              <a:rPr lang="de-DE" dirty="0" smtClean="0">
                <a:solidFill>
                  <a:srgbClr val="009587"/>
                </a:solidFill>
              </a:rPr>
              <a:t> </a:t>
            </a:r>
            <a:r>
              <a:rPr lang="de-DE" dirty="0" smtClean="0"/>
              <a:t>und </a:t>
            </a:r>
            <a:r>
              <a:rPr lang="de-DE" dirty="0" err="1" smtClean="0">
                <a:solidFill>
                  <a:srgbClr val="009587"/>
                </a:solidFill>
              </a:rPr>
              <a:t>other</a:t>
            </a:r>
            <a:r>
              <a:rPr lang="de-DE" dirty="0" smtClean="0"/>
              <a:t>) entstanden sind mit dem Stand einer dritten Datei (</a:t>
            </a:r>
            <a:r>
              <a:rPr lang="de-DE" dirty="0" err="1" smtClean="0">
                <a:solidFill>
                  <a:srgbClr val="009587"/>
                </a:solidFill>
              </a:rPr>
              <a:t>current</a:t>
            </a:r>
            <a:r>
              <a:rPr lang="de-DE" dirty="0" smtClean="0"/>
              <a:t>)</a:t>
            </a:r>
          </a:p>
          <a:p>
            <a:r>
              <a:rPr lang="de-DE" dirty="0" smtClean="0"/>
              <a:t>Wird von </a:t>
            </a:r>
            <a:r>
              <a:rPr lang="de-DE" dirty="0" err="1" smtClean="0"/>
              <a:t>Git</a:t>
            </a:r>
            <a:r>
              <a:rPr lang="de-DE" dirty="0" smtClean="0"/>
              <a:t> intern verwendet, wenn Dateien von verschiedenen </a:t>
            </a:r>
            <a:r>
              <a:rPr lang="de-DE" dirty="0" err="1" smtClean="0"/>
              <a:t>Branches</a:t>
            </a:r>
            <a:r>
              <a:rPr lang="de-DE" dirty="0" smtClean="0"/>
              <a:t> </a:t>
            </a:r>
            <a:r>
              <a:rPr lang="de-DE" dirty="0" err="1" smtClean="0"/>
              <a:t>gemergt</a:t>
            </a:r>
            <a:r>
              <a:rPr lang="de-DE" dirty="0" smtClean="0"/>
              <a:t> werden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MERGE-FILE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814275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– ZUM NACHLESEN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8014" y="1286790"/>
            <a:ext cx="1867973" cy="2715625"/>
          </a:xfrm>
          <a:prstGeom prst="rect">
            <a:avLst/>
          </a:prstGeom>
        </p:spPr>
      </p:pic>
      <p:sp>
        <p:nvSpPr>
          <p:cNvPr id="6" name="Rechteck 5"/>
          <p:cNvSpPr/>
          <p:nvPr/>
        </p:nvSpPr>
        <p:spPr>
          <a:xfrm>
            <a:off x="315884" y="4313342"/>
            <a:ext cx="8512231" cy="16322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10000"/>
              </a:lnSpc>
              <a:spcBef>
                <a:spcPct val="20000"/>
              </a:spcBef>
            </a:pPr>
            <a:r>
              <a:rPr lang="de-DE" sz="2000" dirty="0">
                <a:solidFill>
                  <a:srgbClr val="4D4D4D"/>
                </a:solidFill>
              </a:rPr>
              <a:t>René </a:t>
            </a:r>
            <a:r>
              <a:rPr lang="de-DE" sz="2000" dirty="0" err="1">
                <a:solidFill>
                  <a:srgbClr val="4D4D4D"/>
                </a:solidFill>
              </a:rPr>
              <a:t>Preißel</a:t>
            </a:r>
            <a:r>
              <a:rPr lang="de-DE" sz="2000" dirty="0">
                <a:solidFill>
                  <a:srgbClr val="4D4D4D"/>
                </a:solidFill>
              </a:rPr>
              <a:t>, </a:t>
            </a:r>
            <a:r>
              <a:rPr lang="de-DE" sz="2000" dirty="0" err="1" smtClean="0">
                <a:solidFill>
                  <a:srgbClr val="4D4D4D"/>
                </a:solidFill>
              </a:rPr>
              <a:t>Bjørn</a:t>
            </a:r>
            <a:r>
              <a:rPr lang="de-DE" sz="2000" dirty="0" smtClean="0">
                <a:solidFill>
                  <a:srgbClr val="4D4D4D"/>
                </a:solidFill>
              </a:rPr>
              <a:t> </a:t>
            </a:r>
            <a:r>
              <a:rPr lang="de-DE" sz="2000" dirty="0" err="1">
                <a:solidFill>
                  <a:srgbClr val="4D4D4D"/>
                </a:solidFill>
              </a:rPr>
              <a:t>Stachmann</a:t>
            </a:r>
            <a:endParaRPr lang="de-DE" sz="2000" dirty="0">
              <a:solidFill>
                <a:srgbClr val="4D4D4D"/>
              </a:solidFill>
            </a:endParaRPr>
          </a:p>
          <a:p>
            <a:pPr algn="ctr">
              <a:lnSpc>
                <a:spcPct val="110000"/>
              </a:lnSpc>
            </a:pPr>
            <a:r>
              <a:rPr lang="de-DE" sz="2400" b="1" dirty="0" smtClean="0">
                <a:solidFill>
                  <a:srgbClr val="4D4D4D"/>
                </a:solidFill>
              </a:rPr>
              <a:t>Dezentrale Versionsverwaltung </a:t>
            </a:r>
            <a:r>
              <a:rPr lang="de-DE" sz="2400" b="1" dirty="0">
                <a:solidFill>
                  <a:srgbClr val="4D4D4D"/>
                </a:solidFill>
              </a:rPr>
              <a:t>im </a:t>
            </a:r>
            <a:r>
              <a:rPr lang="de-DE" sz="2400" b="1" dirty="0" smtClean="0">
                <a:solidFill>
                  <a:srgbClr val="4D4D4D"/>
                </a:solidFill>
              </a:rPr>
              <a:t>Team</a:t>
            </a:r>
          </a:p>
          <a:p>
            <a:pPr lvl="0" algn="ctr">
              <a:lnSpc>
                <a:spcPct val="110000"/>
              </a:lnSpc>
              <a:spcBef>
                <a:spcPct val="20000"/>
              </a:spcBef>
            </a:pPr>
            <a:r>
              <a:rPr lang="de-DE" sz="2000" dirty="0">
                <a:solidFill>
                  <a:srgbClr val="4D4D4D"/>
                </a:solidFill>
              </a:rPr>
              <a:t>Grundlagen und </a:t>
            </a:r>
            <a:r>
              <a:rPr lang="de-DE" sz="2000" dirty="0" smtClean="0">
                <a:solidFill>
                  <a:srgbClr val="4D4D4D"/>
                </a:solidFill>
              </a:rPr>
              <a:t>Workflows</a:t>
            </a:r>
          </a:p>
          <a:p>
            <a:pPr lvl="0" algn="ctr">
              <a:lnSpc>
                <a:spcPct val="110000"/>
              </a:lnSpc>
              <a:spcBef>
                <a:spcPct val="20000"/>
              </a:spcBef>
            </a:pPr>
            <a:r>
              <a:rPr lang="de-DE" sz="2000" dirty="0" smtClean="0">
                <a:solidFill>
                  <a:srgbClr val="4D4D4D"/>
                </a:solidFill>
              </a:rPr>
              <a:t>2</a:t>
            </a:r>
            <a:r>
              <a:rPr lang="de-DE" sz="2000" dirty="0">
                <a:solidFill>
                  <a:srgbClr val="4D4D4D"/>
                </a:solidFill>
              </a:rPr>
              <a:t>. Auflage, </a:t>
            </a:r>
            <a:r>
              <a:rPr lang="de-DE" sz="2000" dirty="0" err="1">
                <a:solidFill>
                  <a:srgbClr val="4D4D4D"/>
                </a:solidFill>
              </a:rPr>
              <a:t>dpunkt</a:t>
            </a:r>
            <a:r>
              <a:rPr lang="de-DE" sz="2000" dirty="0">
                <a:solidFill>
                  <a:srgbClr val="4D4D4D"/>
                </a:solidFill>
              </a:rPr>
              <a:t> Verlag, </a:t>
            </a:r>
            <a:r>
              <a:rPr lang="de-DE" sz="2000" dirty="0" smtClean="0">
                <a:solidFill>
                  <a:srgbClr val="4D4D4D"/>
                </a:solidFill>
              </a:rPr>
              <a:t>2013</a:t>
            </a:r>
            <a:endParaRPr lang="de-DE" sz="2800" b="1" dirty="0">
              <a:solidFill>
                <a:srgbClr val="4D4D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38409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400" dirty="0" smtClean="0"/>
              <a:t>Änderungen an gleichem </a:t>
            </a:r>
            <a:r>
              <a:rPr lang="de-DE" sz="2400" dirty="0" smtClean="0">
                <a:solidFill>
                  <a:srgbClr val="009587"/>
                </a:solidFill>
              </a:rPr>
              <a:t>Bereich</a:t>
            </a:r>
            <a:r>
              <a:rPr lang="de-DE" sz="2400" dirty="0" smtClean="0"/>
              <a:t> führen zu </a:t>
            </a:r>
            <a:r>
              <a:rPr lang="de-DE" sz="2400" dirty="0" smtClean="0">
                <a:solidFill>
                  <a:srgbClr val="009587"/>
                </a:solidFill>
              </a:rPr>
              <a:t>Konflikten</a:t>
            </a:r>
          </a:p>
          <a:p>
            <a:r>
              <a:rPr lang="de-DE" sz="2400" dirty="0" smtClean="0"/>
              <a:t>Der Index hält mehrere Versionen der konfliktbehafteten Dateien</a:t>
            </a:r>
            <a:endParaRPr lang="de-DE" sz="240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MERGES 2 - KONFLIKTE</a:t>
            </a:r>
            <a:endParaRPr lang="de-DE" dirty="0"/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450" y="2772512"/>
            <a:ext cx="6515100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790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32416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de-DE" sz="2400" b="1" dirty="0" smtClean="0"/>
              <a:t>Während der Konfliktbearbeitung</a:t>
            </a:r>
            <a:endParaRPr lang="de-DE" sz="1400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checkout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--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ours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pfad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</a:pPr>
            <a:r>
              <a:rPr lang="de-DE" sz="1600" dirty="0">
                <a:solidFill>
                  <a:srgbClr val="A7A5A5"/>
                </a:solidFill>
                <a:cs typeface="Calibri"/>
              </a:rPr>
              <a:t>Version vom </a:t>
            </a:r>
            <a:r>
              <a:rPr lang="de-DE" sz="1600" dirty="0" smtClean="0">
                <a:solidFill>
                  <a:srgbClr val="A7A5A5"/>
                </a:solidFill>
                <a:cs typeface="Calibri"/>
              </a:rPr>
              <a:t>Ziel-</a:t>
            </a:r>
            <a:r>
              <a:rPr lang="de-DE" sz="1600" dirty="0" err="1">
                <a:solidFill>
                  <a:srgbClr val="A7A5A5"/>
                </a:solidFill>
                <a:cs typeface="Calibri"/>
              </a:rPr>
              <a:t>Branch</a:t>
            </a:r>
            <a:r>
              <a:rPr lang="de-DE" sz="1600" dirty="0">
                <a:solidFill>
                  <a:srgbClr val="A7A5A5"/>
                </a:solidFill>
                <a:cs typeface="Calibri"/>
              </a:rPr>
              <a:t> </a:t>
            </a:r>
            <a:r>
              <a:rPr lang="de-DE" sz="1600" dirty="0" smtClean="0">
                <a:solidFill>
                  <a:srgbClr val="A7A5A5"/>
                </a:solidFill>
                <a:cs typeface="Calibri"/>
              </a:rPr>
              <a:t>holen („Stage 2“)</a:t>
            </a:r>
          </a:p>
          <a:p>
            <a:pPr marL="0" indent="0" algn="ctr">
              <a:buNone/>
            </a:pPr>
            <a:endParaRPr lang="de-DE" sz="800" dirty="0">
              <a:solidFill>
                <a:srgbClr val="A7A5A5"/>
              </a:solidFill>
              <a:cs typeface="Calibri"/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checkout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--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theirs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pfad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</a:pPr>
            <a:r>
              <a:rPr lang="de-DE" sz="1600" dirty="0" smtClean="0">
                <a:solidFill>
                  <a:srgbClr val="A7A5A5"/>
                </a:solidFill>
                <a:latin typeface="Calibri"/>
                <a:cs typeface="Calibri"/>
              </a:rPr>
              <a:t>Version vom Source-</a:t>
            </a:r>
            <a:r>
              <a:rPr lang="de-DE" sz="1600" dirty="0" err="1" smtClean="0">
                <a:solidFill>
                  <a:srgbClr val="A7A5A5"/>
                </a:solidFill>
                <a:latin typeface="Calibri"/>
                <a:cs typeface="Calibri"/>
              </a:rPr>
              <a:t>Branch</a:t>
            </a:r>
            <a:r>
              <a:rPr lang="de-DE" sz="1600" dirty="0" smtClean="0">
                <a:solidFill>
                  <a:srgbClr val="A7A5A5"/>
                </a:solidFill>
                <a:latin typeface="Calibri"/>
                <a:cs typeface="Calibri"/>
              </a:rPr>
              <a:t> holen („Stage 3“)</a:t>
            </a:r>
          </a:p>
          <a:p>
            <a:pPr marL="0" indent="0" algn="ctr">
              <a:buNone/>
            </a:pPr>
            <a:endParaRPr lang="de-DE" sz="800" dirty="0">
              <a:solidFill>
                <a:srgbClr val="A7A5A5"/>
              </a:solidFill>
              <a:latin typeface="Calibri"/>
              <a:cs typeface="Calibri"/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checkout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–-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pfad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</a:pPr>
            <a:r>
              <a:rPr lang="de-DE" sz="1600" dirty="0" err="1" smtClean="0">
                <a:solidFill>
                  <a:srgbClr val="A7A5A5"/>
                </a:solidFill>
                <a:cs typeface="Calibri"/>
              </a:rPr>
              <a:t>Merge</a:t>
            </a:r>
            <a:r>
              <a:rPr lang="de-DE" sz="1600" dirty="0" smtClean="0">
                <a:solidFill>
                  <a:srgbClr val="A7A5A5"/>
                </a:solidFill>
                <a:cs typeface="Calibri"/>
              </a:rPr>
              <a:t> zurücksetzen</a:t>
            </a:r>
          </a:p>
          <a:p>
            <a:pPr marL="0" indent="0" algn="ctr">
              <a:buNone/>
            </a:pPr>
            <a:endParaRPr lang="de-DE" sz="800" dirty="0">
              <a:solidFill>
                <a:srgbClr val="A7A5A5"/>
              </a:solidFill>
              <a:cs typeface="Calibri"/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checkout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–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-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conflict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=&lt;style&gt; &lt;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pfad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</a:pPr>
            <a:r>
              <a:rPr lang="de-DE" sz="1600" dirty="0" err="1" smtClean="0">
                <a:solidFill>
                  <a:srgbClr val="A7A5A5"/>
                </a:solidFill>
                <a:latin typeface="Calibri"/>
                <a:cs typeface="Calibri"/>
              </a:rPr>
              <a:t>Merge</a:t>
            </a:r>
            <a:r>
              <a:rPr lang="de-DE" sz="1600" dirty="0" smtClean="0">
                <a:solidFill>
                  <a:srgbClr val="A7A5A5"/>
                </a:solidFill>
                <a:latin typeface="Calibri"/>
                <a:cs typeface="Calibri"/>
              </a:rPr>
              <a:t> zurücksetzen, Konfliktmarker wählbar</a:t>
            </a:r>
          </a:p>
          <a:p>
            <a:pPr marL="0" indent="0" algn="ctr">
              <a:buNone/>
            </a:pPr>
            <a:endParaRPr lang="de-DE" sz="1600" dirty="0" smtClean="0">
              <a:solidFill>
                <a:srgbClr val="A7A5A5"/>
              </a:solidFill>
              <a:latin typeface="Calibri"/>
              <a:cs typeface="Calibri"/>
            </a:endParaRPr>
          </a:p>
          <a:p>
            <a:pPr marL="0" indent="0" algn="ctr">
              <a:buNone/>
            </a:pPr>
            <a:endParaRPr lang="de-DE" sz="800" dirty="0" smtClean="0">
              <a:solidFill>
                <a:srgbClr val="A7A5A5"/>
              </a:solidFill>
              <a:latin typeface="Calibri"/>
              <a:cs typeface="Calibri"/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checkout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-- &lt;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pfad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</a:pPr>
            <a:r>
              <a:rPr lang="de-DE" sz="1600" dirty="0" smtClean="0">
                <a:solidFill>
                  <a:srgbClr val="A7A5A5"/>
                </a:solidFill>
                <a:latin typeface="Calibri"/>
                <a:cs typeface="Calibri"/>
              </a:rPr>
              <a:t>Beliebige Version einer Datei auschecken, wird sofort in den Index aufgenommen</a:t>
            </a:r>
          </a:p>
          <a:p>
            <a:pPr marL="0" indent="0" algn="ctr">
              <a:buNone/>
            </a:pPr>
            <a:r>
              <a:rPr lang="de-DE" sz="1600" dirty="0" smtClean="0">
                <a:solidFill>
                  <a:srgbClr val="A7A5A5"/>
                </a:solidFill>
                <a:latin typeface="Calibri"/>
                <a:cs typeface="Calibri"/>
              </a:rPr>
              <a:t>(Auch außerhalb von </a:t>
            </a:r>
            <a:r>
              <a:rPr lang="de-DE" sz="1600" dirty="0" err="1" smtClean="0">
                <a:solidFill>
                  <a:srgbClr val="A7A5A5"/>
                </a:solidFill>
                <a:latin typeface="Calibri"/>
                <a:cs typeface="Calibri"/>
              </a:rPr>
              <a:t>Merge</a:t>
            </a:r>
            <a:r>
              <a:rPr lang="de-DE" sz="1600" dirty="0" smtClean="0">
                <a:solidFill>
                  <a:srgbClr val="A7A5A5"/>
                </a:solidFill>
                <a:latin typeface="Calibri"/>
                <a:cs typeface="Calibri"/>
              </a:rPr>
              <a:t> nutzbar)</a:t>
            </a:r>
            <a:endParaRPr lang="de-DE" sz="1800" dirty="0" smtClean="0">
              <a:solidFill>
                <a:srgbClr val="A7A5A5"/>
              </a:solidFill>
              <a:latin typeface="Calibri"/>
              <a:cs typeface="Calibri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MERGES 2 - CHECKOUT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653559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934927"/>
            <a:ext cx="8512232" cy="508476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endParaRPr lang="de-DE" sz="24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–s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ours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</a:t>
            </a:r>
          </a:p>
          <a:p>
            <a:pPr marL="0" indent="0" algn="ctr">
              <a:buNone/>
            </a:pPr>
            <a:r>
              <a:rPr lang="de-DE" sz="2000" dirty="0" err="1" smtClean="0">
                <a:solidFill>
                  <a:schemeClr val="bg1">
                    <a:lumMod val="50000"/>
                  </a:schemeClr>
                </a:solidFill>
              </a:rPr>
              <a:t>Merge</a:t>
            </a:r>
            <a:r>
              <a:rPr lang="de-DE" sz="2000" dirty="0" smtClean="0">
                <a:solidFill>
                  <a:schemeClr val="bg1">
                    <a:lumMod val="50000"/>
                  </a:schemeClr>
                </a:solidFill>
              </a:rPr>
              <a:t>-Strategie </a:t>
            </a:r>
            <a:r>
              <a:rPr lang="de-DE" sz="2000" dirty="0" err="1" smtClean="0">
                <a:solidFill>
                  <a:srgbClr val="009587"/>
                </a:solidFill>
              </a:rPr>
              <a:t>ours</a:t>
            </a:r>
            <a:endParaRPr lang="de-DE" sz="2000" dirty="0" smtClean="0">
              <a:solidFill>
                <a:srgbClr val="009587"/>
              </a:solidFill>
            </a:endParaRPr>
          </a:p>
          <a:p>
            <a:pPr marL="457200" lvl="1" indent="0" algn="ctr">
              <a:buNone/>
            </a:pPr>
            <a:r>
              <a:rPr lang="de-DE" sz="2000" dirty="0" smtClean="0">
                <a:solidFill>
                  <a:schemeClr val="bg1">
                    <a:lumMod val="50000"/>
                  </a:schemeClr>
                </a:solidFill>
              </a:rPr>
              <a:t>Verwirft </a:t>
            </a:r>
            <a:r>
              <a:rPr lang="de-DE" sz="2000" b="1" dirty="0" smtClean="0">
                <a:solidFill>
                  <a:schemeClr val="bg1">
                    <a:lumMod val="50000"/>
                  </a:schemeClr>
                </a:solidFill>
              </a:rPr>
              <a:t>alle</a:t>
            </a:r>
            <a:r>
              <a:rPr lang="de-DE" sz="2000" dirty="0" smtClean="0">
                <a:solidFill>
                  <a:schemeClr val="bg1">
                    <a:lumMod val="50000"/>
                  </a:schemeClr>
                </a:solidFill>
              </a:rPr>
              <a:t> Änderungen von </a:t>
            </a:r>
            <a:r>
              <a:rPr lang="de-DE" sz="2000" dirty="0" err="1" smtClean="0">
                <a:solidFill>
                  <a:schemeClr val="bg1">
                    <a:lumMod val="50000"/>
                  </a:schemeClr>
                </a:solidFill>
              </a:rPr>
              <a:t>Branch</a:t>
            </a:r>
            <a:r>
              <a:rPr lang="de-DE" sz="20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2000" dirty="0" err="1" smtClean="0">
                <a:solidFill>
                  <a:srgbClr val="009587"/>
                </a:solidFill>
              </a:rPr>
              <a:t>branch</a:t>
            </a:r>
            <a:endParaRPr lang="de-DE" sz="2000" dirty="0" smtClean="0">
              <a:solidFill>
                <a:srgbClr val="009587"/>
              </a:solidFill>
            </a:endParaRPr>
          </a:p>
          <a:p>
            <a:pPr marL="0" indent="0" algn="ctr">
              <a:buNone/>
            </a:pPr>
            <a:endParaRPr lang="de-DE" sz="20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–X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ours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&gt; </a:t>
            </a:r>
          </a:p>
          <a:p>
            <a:pPr marL="0" indent="0" algn="ctr">
              <a:buNone/>
            </a:pPr>
            <a:r>
              <a:rPr lang="de-DE" sz="2000" dirty="0" smtClean="0">
                <a:solidFill>
                  <a:srgbClr val="7F7F7F"/>
                </a:solidFill>
              </a:rPr>
              <a:t>Option</a:t>
            </a:r>
            <a:r>
              <a:rPr lang="de-DE" sz="2000" b="1" dirty="0" smtClean="0">
                <a:solidFill>
                  <a:srgbClr val="7F7F7F"/>
                </a:solidFill>
              </a:rPr>
              <a:t> </a:t>
            </a:r>
            <a:r>
              <a:rPr lang="de-DE" sz="2000" dirty="0" smtClean="0">
                <a:solidFill>
                  <a:srgbClr val="7F7F7F"/>
                </a:solidFill>
              </a:rPr>
              <a:t>für </a:t>
            </a:r>
            <a:r>
              <a:rPr lang="de-DE" sz="2000" dirty="0" err="1" smtClean="0">
                <a:solidFill>
                  <a:srgbClr val="7F7F7F"/>
                </a:solidFill>
              </a:rPr>
              <a:t>Merge</a:t>
            </a:r>
            <a:r>
              <a:rPr lang="de-DE" sz="2000" dirty="0" smtClean="0">
                <a:solidFill>
                  <a:srgbClr val="7F7F7F"/>
                </a:solidFill>
              </a:rPr>
              <a:t>-</a:t>
            </a:r>
            <a:r>
              <a:rPr lang="de-DE" sz="2000" dirty="0">
                <a:solidFill>
                  <a:srgbClr val="7F7F7F"/>
                </a:solidFill>
              </a:rPr>
              <a:t>Strategie </a:t>
            </a:r>
            <a:r>
              <a:rPr lang="de-DE" sz="2000" b="1" dirty="0" err="1" smtClean="0">
                <a:solidFill>
                  <a:srgbClr val="7F7F7F"/>
                </a:solidFill>
              </a:rPr>
              <a:t>recursive</a:t>
            </a:r>
            <a:endParaRPr lang="de-DE" sz="2000" b="1" dirty="0">
              <a:solidFill>
                <a:srgbClr val="7F7F7F"/>
              </a:solidFill>
            </a:endParaRPr>
          </a:p>
          <a:p>
            <a:pPr marL="457200" lvl="1" indent="0" algn="ctr">
              <a:buNone/>
            </a:pPr>
            <a:r>
              <a:rPr lang="de-DE" sz="2000" dirty="0">
                <a:solidFill>
                  <a:srgbClr val="7F7F7F"/>
                </a:solidFill>
              </a:rPr>
              <a:t>Verwirft </a:t>
            </a:r>
            <a:r>
              <a:rPr lang="de-DE" sz="2000" dirty="0" smtClean="0">
                <a:solidFill>
                  <a:srgbClr val="7F7F7F"/>
                </a:solidFill>
              </a:rPr>
              <a:t>einkommende </a:t>
            </a:r>
            <a:r>
              <a:rPr lang="de-DE" sz="2000" b="1" dirty="0" smtClean="0">
                <a:solidFill>
                  <a:srgbClr val="7F7F7F"/>
                </a:solidFill>
              </a:rPr>
              <a:t>konfliktbehaftete </a:t>
            </a:r>
            <a:r>
              <a:rPr lang="de-DE" sz="2000" dirty="0" smtClean="0">
                <a:solidFill>
                  <a:srgbClr val="7F7F7F"/>
                </a:solidFill>
              </a:rPr>
              <a:t>Dateien</a:t>
            </a:r>
          </a:p>
          <a:p>
            <a:pPr marL="457200" lvl="1" indent="0" algn="ctr">
              <a:buNone/>
            </a:pPr>
            <a:endParaRPr lang="de-DE" sz="2000" dirty="0" smtClean="0">
              <a:solidFill>
                <a:srgbClr val="7F7F7F"/>
              </a:solidFill>
            </a:endParaRPr>
          </a:p>
          <a:p>
            <a:pPr marL="0" indent="0" algn="ctr">
              <a:buNone/>
            </a:pP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–X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theirs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&gt; </a:t>
            </a:r>
          </a:p>
          <a:p>
            <a:pPr marL="0" indent="0" algn="ctr">
              <a:buNone/>
            </a:pPr>
            <a:r>
              <a:rPr lang="de-DE" sz="2000" dirty="0">
                <a:solidFill>
                  <a:srgbClr val="7F7F7F"/>
                </a:solidFill>
              </a:rPr>
              <a:t>Option</a:t>
            </a:r>
            <a:r>
              <a:rPr lang="de-DE" sz="2000" b="1" dirty="0">
                <a:solidFill>
                  <a:srgbClr val="7F7F7F"/>
                </a:solidFill>
              </a:rPr>
              <a:t> </a:t>
            </a:r>
            <a:r>
              <a:rPr lang="de-DE" sz="2000" dirty="0">
                <a:solidFill>
                  <a:srgbClr val="7F7F7F"/>
                </a:solidFill>
              </a:rPr>
              <a:t>für </a:t>
            </a:r>
            <a:r>
              <a:rPr lang="de-DE" sz="2000" dirty="0" err="1">
                <a:solidFill>
                  <a:srgbClr val="7F7F7F"/>
                </a:solidFill>
              </a:rPr>
              <a:t>Merge</a:t>
            </a:r>
            <a:r>
              <a:rPr lang="de-DE" sz="2000" dirty="0">
                <a:solidFill>
                  <a:srgbClr val="7F7F7F"/>
                </a:solidFill>
              </a:rPr>
              <a:t>-Strategie </a:t>
            </a:r>
            <a:r>
              <a:rPr lang="de-DE" sz="2000" b="1" dirty="0" err="1">
                <a:solidFill>
                  <a:srgbClr val="7F7F7F"/>
                </a:solidFill>
              </a:rPr>
              <a:t>recursive</a:t>
            </a:r>
            <a:endParaRPr lang="de-DE" sz="2000" b="1" dirty="0">
              <a:solidFill>
                <a:srgbClr val="7F7F7F"/>
              </a:solidFill>
            </a:endParaRPr>
          </a:p>
          <a:p>
            <a:pPr marL="457200" lvl="1" indent="0" algn="ctr">
              <a:buNone/>
            </a:pPr>
            <a:r>
              <a:rPr lang="de-DE" sz="2000" b="1" dirty="0" smtClean="0">
                <a:solidFill>
                  <a:srgbClr val="7F7F7F"/>
                </a:solidFill>
              </a:rPr>
              <a:t>Konfliktbehaftete </a:t>
            </a:r>
            <a:r>
              <a:rPr lang="de-DE" sz="2000" dirty="0" smtClean="0">
                <a:solidFill>
                  <a:srgbClr val="7F7F7F"/>
                </a:solidFill>
              </a:rPr>
              <a:t>Dateien</a:t>
            </a:r>
            <a:r>
              <a:rPr lang="de-DE" sz="2000" b="1" dirty="0" smtClean="0">
                <a:solidFill>
                  <a:srgbClr val="7F7F7F"/>
                </a:solidFill>
              </a:rPr>
              <a:t> </a:t>
            </a:r>
            <a:r>
              <a:rPr lang="de-DE" sz="2000" dirty="0" smtClean="0">
                <a:solidFill>
                  <a:srgbClr val="7F7F7F"/>
                </a:solidFill>
              </a:rPr>
              <a:t>immer von </a:t>
            </a:r>
            <a:r>
              <a:rPr lang="de-DE" sz="2000" dirty="0" err="1" smtClean="0">
                <a:solidFill>
                  <a:srgbClr val="7F7F7F"/>
                </a:solidFill>
              </a:rPr>
              <a:t>Branch</a:t>
            </a:r>
            <a:r>
              <a:rPr lang="de-DE" sz="2000" dirty="0" smtClean="0">
                <a:solidFill>
                  <a:srgbClr val="7F7F7F"/>
                </a:solidFill>
              </a:rPr>
              <a:t> </a:t>
            </a:r>
            <a:r>
              <a:rPr lang="de-DE" sz="2000" dirty="0" err="1" smtClean="0">
                <a:solidFill>
                  <a:srgbClr val="009587"/>
                </a:solidFill>
              </a:rPr>
              <a:t>branch</a:t>
            </a:r>
            <a:r>
              <a:rPr lang="de-DE" sz="2000" dirty="0" smtClean="0">
                <a:solidFill>
                  <a:srgbClr val="009587"/>
                </a:solidFill>
              </a:rPr>
              <a:t> </a:t>
            </a:r>
            <a:r>
              <a:rPr lang="de-DE" sz="2000" dirty="0" smtClean="0">
                <a:solidFill>
                  <a:srgbClr val="7F7F7F"/>
                </a:solidFill>
              </a:rPr>
              <a:t>nehmen</a:t>
            </a:r>
            <a:endParaRPr lang="de-DE" sz="2000" dirty="0">
              <a:solidFill>
                <a:srgbClr val="7F7F7F"/>
              </a:solidFill>
            </a:endParaRPr>
          </a:p>
          <a:p>
            <a:pPr marL="457200" lvl="1" indent="0">
              <a:buNone/>
            </a:pPr>
            <a:endParaRPr lang="de-DE" sz="2000" dirty="0">
              <a:solidFill>
                <a:srgbClr val="009587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MERGES 2 - STRATEGIEN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653559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lvl="1" indent="0">
              <a:buNone/>
            </a:pPr>
            <a:r>
              <a:rPr lang="de-DE" sz="1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config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 --global 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merge.conflictstyle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800" b="1" dirty="0" smtClean="0">
                <a:solidFill>
                  <a:srgbClr val="009587"/>
                </a:solidFill>
                <a:latin typeface="Courier New"/>
                <a:cs typeface="Courier New"/>
              </a:rPr>
              <a:t>diff3</a:t>
            </a:r>
            <a:endParaRPr lang="de-DE" sz="1800" b="1" dirty="0">
              <a:solidFill>
                <a:srgbClr val="009587"/>
              </a:solidFill>
              <a:latin typeface="Courier New"/>
              <a:cs typeface="Courier New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smtClean="0"/>
              <a:t>GIT INTERN: </a:t>
            </a:r>
            <a:r>
              <a:rPr lang="de-DE" dirty="0" smtClean="0"/>
              <a:t>MERGES 2 - KONFLIKTE</a:t>
            </a:r>
            <a:endParaRPr lang="de-DE" dirty="0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884" y="1799925"/>
            <a:ext cx="6922685" cy="4018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7310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mergetool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[–t &lt;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mergetool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&gt;]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MERGE-TOOL</a:t>
            </a:r>
            <a:endParaRPr lang="de-DE" dirty="0"/>
          </a:p>
        </p:txBody>
      </p:sp>
      <p:pic>
        <p:nvPicPr>
          <p:cNvPr id="9" name="Bild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3814" y="2486768"/>
            <a:ext cx="3862083" cy="2814066"/>
          </a:xfrm>
          <a:prstGeom prst="rect">
            <a:avLst/>
          </a:prstGeom>
          <a:ln>
            <a:solidFill>
              <a:srgbClr val="4D4D4D"/>
            </a:solidFill>
          </a:ln>
        </p:spPr>
      </p:pic>
    </p:spTree>
    <p:extLst>
      <p:ext uri="{BB962C8B-B14F-4D97-AF65-F5344CB8AC3E}">
        <p14:creationId xmlns:p14="http://schemas.microsoft.com/office/powerpoint/2010/main" val="22396250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err="1" smtClean="0"/>
              <a:t>Git</a:t>
            </a:r>
            <a:r>
              <a:rPr lang="de-DE" dirty="0" smtClean="0"/>
              <a:t> </a:t>
            </a:r>
            <a:r>
              <a:rPr lang="de-DE" dirty="0" err="1" smtClean="0"/>
              <a:t>rerere</a:t>
            </a:r>
            <a:r>
              <a:rPr lang="de-DE" dirty="0"/>
              <a:t> („Reuse </a:t>
            </a:r>
            <a:r>
              <a:rPr lang="de-DE" dirty="0" err="1"/>
              <a:t>recorded</a:t>
            </a:r>
            <a:r>
              <a:rPr lang="de-DE" dirty="0"/>
              <a:t> </a:t>
            </a:r>
            <a:r>
              <a:rPr lang="de-DE" dirty="0" err="1" smtClean="0"/>
              <a:t>resolution</a:t>
            </a:r>
            <a:r>
              <a:rPr lang="de-DE" dirty="0" smtClean="0"/>
              <a:t>“)</a:t>
            </a:r>
          </a:p>
          <a:p>
            <a:pPr lvl="1"/>
            <a:r>
              <a:rPr lang="de-DE" dirty="0" smtClean="0"/>
              <a:t>Konfliktlösungen abspeichern</a:t>
            </a:r>
          </a:p>
          <a:p>
            <a:pPr lvl="1"/>
            <a:r>
              <a:rPr lang="de-DE" dirty="0" smtClean="0"/>
              <a:t>Problem: Lösungen werden nur lokal gespeichert</a:t>
            </a:r>
          </a:p>
          <a:p>
            <a:r>
              <a:rPr lang="de-DE" dirty="0" smtClean="0"/>
              <a:t>Einschalten global oder pro </a:t>
            </a:r>
            <a:r>
              <a:rPr lang="de-DE" dirty="0" err="1" smtClean="0"/>
              <a:t>Repo</a:t>
            </a:r>
            <a:r>
              <a:rPr lang="de-DE" dirty="0" smtClean="0"/>
              <a:t>:</a:t>
            </a:r>
          </a:p>
          <a:p>
            <a:pPr marL="457200" lvl="1" indent="0">
              <a:buNone/>
            </a:pPr>
            <a:r>
              <a:rPr lang="de-DE" dirty="0" err="1">
                <a:solidFill>
                  <a:srgbClr val="009587"/>
                </a:solidFill>
              </a:rPr>
              <a:t>git</a:t>
            </a:r>
            <a:r>
              <a:rPr lang="de-DE" dirty="0">
                <a:solidFill>
                  <a:srgbClr val="009587"/>
                </a:solidFill>
              </a:rPr>
              <a:t> </a:t>
            </a:r>
            <a:r>
              <a:rPr lang="de-DE" dirty="0" err="1">
                <a:solidFill>
                  <a:srgbClr val="009587"/>
                </a:solidFill>
              </a:rPr>
              <a:t>config</a:t>
            </a:r>
            <a:r>
              <a:rPr lang="de-DE" dirty="0">
                <a:solidFill>
                  <a:srgbClr val="009587"/>
                </a:solidFill>
              </a:rPr>
              <a:t> </a:t>
            </a:r>
            <a:r>
              <a:rPr lang="de-DE" dirty="0" smtClean="0">
                <a:solidFill>
                  <a:srgbClr val="009587"/>
                </a:solidFill>
              </a:rPr>
              <a:t>[-</a:t>
            </a:r>
            <a:r>
              <a:rPr lang="de-DE" dirty="0">
                <a:solidFill>
                  <a:srgbClr val="009587"/>
                </a:solidFill>
              </a:rPr>
              <a:t>-</a:t>
            </a:r>
            <a:r>
              <a:rPr lang="de-DE" dirty="0" smtClean="0">
                <a:solidFill>
                  <a:srgbClr val="009587"/>
                </a:solidFill>
              </a:rPr>
              <a:t>global] </a:t>
            </a:r>
            <a:r>
              <a:rPr lang="de-DE" dirty="0" err="1">
                <a:solidFill>
                  <a:srgbClr val="009587"/>
                </a:solidFill>
              </a:rPr>
              <a:t>rerere.enabled</a:t>
            </a:r>
            <a:r>
              <a:rPr lang="de-DE" dirty="0">
                <a:solidFill>
                  <a:srgbClr val="009587"/>
                </a:solidFill>
              </a:rPr>
              <a:t> </a:t>
            </a:r>
            <a:r>
              <a:rPr lang="de-DE" dirty="0" err="1" smtClean="0">
                <a:solidFill>
                  <a:srgbClr val="009587"/>
                </a:solidFill>
              </a:rPr>
              <a:t>true</a:t>
            </a:r>
            <a:endParaRPr lang="de-DE" dirty="0" smtClean="0">
              <a:solidFill>
                <a:srgbClr val="009587"/>
              </a:solidFill>
            </a:endParaRPr>
          </a:p>
          <a:p>
            <a:r>
              <a:rPr lang="de-DE" dirty="0" smtClean="0"/>
              <a:t>Nochmaliges ausführen</a:t>
            </a:r>
          </a:p>
          <a:p>
            <a:pPr marL="457200" lvl="1" indent="0">
              <a:buNone/>
            </a:pPr>
            <a:r>
              <a:rPr lang="de-DE" dirty="0" err="1" smtClean="0">
                <a:solidFill>
                  <a:srgbClr val="009587"/>
                </a:solidFill>
              </a:rPr>
              <a:t>git</a:t>
            </a:r>
            <a:r>
              <a:rPr lang="de-DE" dirty="0" smtClean="0">
                <a:solidFill>
                  <a:srgbClr val="009587"/>
                </a:solidFill>
              </a:rPr>
              <a:t> </a:t>
            </a:r>
            <a:r>
              <a:rPr lang="de-DE" dirty="0" err="1" smtClean="0">
                <a:solidFill>
                  <a:srgbClr val="009587"/>
                </a:solidFill>
              </a:rPr>
              <a:t>rerere</a:t>
            </a:r>
            <a:r>
              <a:rPr lang="de-DE" dirty="0" smtClean="0">
                <a:solidFill>
                  <a:srgbClr val="009587"/>
                </a:solidFill>
              </a:rPr>
              <a:t> </a:t>
            </a:r>
            <a:r>
              <a:rPr lang="de-DE" dirty="0" err="1" smtClean="0">
                <a:solidFill>
                  <a:srgbClr val="009587"/>
                </a:solidFill>
              </a:rPr>
              <a:t>forget</a:t>
            </a:r>
            <a:endParaRPr lang="de-DE" dirty="0" smtClean="0">
              <a:solidFill>
                <a:srgbClr val="009587"/>
              </a:solidFill>
            </a:endParaRPr>
          </a:p>
          <a:p>
            <a:pPr lvl="1"/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MERGES: RERERE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430194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GIT INTERN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1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4144840"/>
            <a:ext cx="6267608" cy="342233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490792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Objektdatenbanken und Referenzen</a:t>
            </a:r>
          </a:p>
          <a:p>
            <a:r>
              <a:rPr lang="de-DE" dirty="0" err="1" smtClean="0"/>
              <a:t>Merges</a:t>
            </a:r>
            <a:endParaRPr lang="de-DE" dirty="0" smtClean="0"/>
          </a:p>
          <a:p>
            <a:r>
              <a:rPr lang="de-DE" dirty="0" err="1" smtClean="0"/>
              <a:t>Remotes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74565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800" dirty="0" smtClean="0"/>
              <a:t>Verbinden lokales mit Remote-</a:t>
            </a:r>
            <a:r>
              <a:rPr lang="de-DE" sz="2800" dirty="0" err="1" smtClean="0"/>
              <a:t>Repositories</a:t>
            </a:r>
            <a:endParaRPr lang="de-DE" sz="2800" dirty="0" smtClean="0"/>
          </a:p>
          <a:p>
            <a:r>
              <a:rPr lang="de-DE" sz="2800" dirty="0" smtClean="0"/>
              <a:t>Haben einen Namen und eine URL</a:t>
            </a:r>
          </a:p>
          <a:p>
            <a:r>
              <a:rPr lang="de-DE" sz="2800" dirty="0" smtClean="0"/>
              <a:t>Durch </a:t>
            </a:r>
            <a:r>
              <a:rPr lang="de-DE" sz="2800" dirty="0" err="1" smtClean="0">
                <a:solidFill>
                  <a:srgbClr val="009587"/>
                </a:solidFill>
              </a:rPr>
              <a:t>git</a:t>
            </a:r>
            <a:r>
              <a:rPr lang="de-DE" sz="2800" dirty="0" smtClean="0">
                <a:solidFill>
                  <a:srgbClr val="009587"/>
                </a:solidFill>
              </a:rPr>
              <a:t> </a:t>
            </a:r>
            <a:r>
              <a:rPr lang="de-DE" sz="2800" dirty="0" err="1" smtClean="0">
                <a:solidFill>
                  <a:srgbClr val="009587"/>
                </a:solidFill>
              </a:rPr>
              <a:t>clone</a:t>
            </a:r>
            <a:r>
              <a:rPr lang="de-DE" sz="2800" dirty="0" smtClean="0">
                <a:solidFill>
                  <a:srgbClr val="009587"/>
                </a:solidFill>
              </a:rPr>
              <a:t> </a:t>
            </a:r>
            <a:r>
              <a:rPr lang="de-DE" sz="2800" dirty="0" smtClean="0"/>
              <a:t>wird „</a:t>
            </a:r>
            <a:r>
              <a:rPr lang="de-DE" sz="2800" dirty="0" err="1" smtClean="0"/>
              <a:t>origin</a:t>
            </a:r>
            <a:r>
              <a:rPr lang="de-DE" sz="2800" dirty="0" smtClean="0"/>
              <a:t>“-Remote angelegt</a:t>
            </a:r>
          </a:p>
          <a:p>
            <a:r>
              <a:rPr lang="de-DE" sz="2800" dirty="0" smtClean="0"/>
              <a:t>Mit </a:t>
            </a:r>
            <a:r>
              <a:rPr lang="de-DE" sz="2800" dirty="0" err="1" smtClean="0">
                <a:solidFill>
                  <a:srgbClr val="009587"/>
                </a:solidFill>
              </a:rPr>
              <a:t>git</a:t>
            </a:r>
            <a:r>
              <a:rPr lang="de-DE" sz="2800" dirty="0" smtClean="0">
                <a:solidFill>
                  <a:srgbClr val="009587"/>
                </a:solidFill>
              </a:rPr>
              <a:t> remote </a:t>
            </a:r>
            <a:r>
              <a:rPr lang="de-DE" sz="2800" dirty="0" err="1" smtClean="0">
                <a:solidFill>
                  <a:srgbClr val="009587"/>
                </a:solidFill>
              </a:rPr>
              <a:t>add</a:t>
            </a:r>
            <a:r>
              <a:rPr lang="de-DE" sz="2800" dirty="0" smtClean="0">
                <a:solidFill>
                  <a:srgbClr val="009587"/>
                </a:solidFill>
              </a:rPr>
              <a:t> </a:t>
            </a:r>
            <a:r>
              <a:rPr lang="de-DE" sz="2800" dirty="0" smtClean="0"/>
              <a:t>können weitere </a:t>
            </a:r>
            <a:r>
              <a:rPr lang="de-DE" sz="2800" dirty="0" err="1" smtClean="0"/>
              <a:t>Remotes</a:t>
            </a:r>
            <a:r>
              <a:rPr lang="de-DE" sz="2800" dirty="0" smtClean="0"/>
              <a:t> hinzugefügt werden</a:t>
            </a:r>
          </a:p>
          <a:p>
            <a:pPr marL="0" indent="0">
              <a:buNone/>
            </a:pPr>
            <a:endParaRPr lang="de-DE" sz="2800" dirty="0" smtClean="0"/>
          </a:p>
          <a:p>
            <a:r>
              <a:rPr lang="de-DE" dirty="0" smtClean="0"/>
              <a:t>Austausch von Objekten über </a:t>
            </a:r>
            <a:r>
              <a:rPr lang="de-DE" dirty="0" err="1" smtClean="0">
                <a:solidFill>
                  <a:srgbClr val="009587"/>
                </a:solidFill>
              </a:rPr>
              <a:t>fetch</a:t>
            </a:r>
            <a:r>
              <a:rPr lang="de-DE" dirty="0" smtClean="0">
                <a:solidFill>
                  <a:srgbClr val="009587"/>
                </a:solidFill>
              </a:rPr>
              <a:t> </a:t>
            </a:r>
            <a:r>
              <a:rPr lang="de-DE" dirty="0" smtClean="0"/>
              <a:t>und </a:t>
            </a:r>
            <a:r>
              <a:rPr lang="de-DE" dirty="0" smtClean="0">
                <a:solidFill>
                  <a:srgbClr val="009587"/>
                </a:solidFill>
              </a:rPr>
              <a:t>push</a:t>
            </a:r>
            <a:endParaRPr lang="de-DE" dirty="0">
              <a:solidFill>
                <a:srgbClr val="009587"/>
              </a:solidFill>
            </a:endParaRPr>
          </a:p>
          <a:p>
            <a:endParaRPr lang="de-DE" dirty="0" smtClean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REMOTES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383057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57150" indent="0" algn="ctr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g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remote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add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&lt;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url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57150" indent="0" algn="ctr">
              <a:buNone/>
            </a:pPr>
            <a:r>
              <a:rPr lang="de-DE" sz="1900" dirty="0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Fügt ein neues Remote-Repository </a:t>
            </a:r>
            <a:r>
              <a:rPr lang="de-DE" sz="1900" dirty="0" err="1" smtClean="0">
                <a:solidFill>
                  <a:srgbClr val="009587"/>
                </a:solidFill>
                <a:latin typeface="Calibri"/>
                <a:cs typeface="Calibri"/>
              </a:rPr>
              <a:t>name</a:t>
            </a:r>
            <a:r>
              <a:rPr lang="de-DE" sz="1900" dirty="0" smtClean="0">
                <a:solidFill>
                  <a:srgbClr val="009587"/>
                </a:solidFill>
                <a:latin typeface="Calibri"/>
                <a:cs typeface="Calibri"/>
              </a:rPr>
              <a:t> </a:t>
            </a:r>
            <a:r>
              <a:rPr lang="de-DE" sz="1900" dirty="0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mit der </a:t>
            </a:r>
            <a:r>
              <a:rPr lang="de-DE" sz="1900" dirty="0" err="1" smtClean="0">
                <a:solidFill>
                  <a:srgbClr val="009587"/>
                </a:solidFill>
                <a:latin typeface="Calibri"/>
                <a:cs typeface="Calibri"/>
              </a:rPr>
              <a:t>url</a:t>
            </a:r>
            <a:r>
              <a:rPr lang="de-DE" sz="1900" dirty="0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 hinzu</a:t>
            </a:r>
          </a:p>
          <a:p>
            <a:pPr marL="57150" indent="0" algn="ctr">
              <a:buNone/>
            </a:pPr>
            <a:endParaRPr lang="de-DE" sz="1900" dirty="0" smtClean="0">
              <a:solidFill>
                <a:schemeClr val="bg1">
                  <a:lumMod val="50000"/>
                </a:schemeClr>
              </a:solidFill>
              <a:latin typeface="Calibri"/>
              <a:cs typeface="Calibri"/>
            </a:endParaRPr>
          </a:p>
          <a:p>
            <a:pPr marL="0" indent="0" algn="ctr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g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remote –v</a:t>
            </a:r>
          </a:p>
          <a:p>
            <a:pPr marL="0" indent="0" algn="ctr">
              <a:buNone/>
            </a:pPr>
            <a:r>
              <a:rPr lang="de-DE" sz="1900" dirty="0" smtClean="0">
                <a:solidFill>
                  <a:schemeClr val="bg1">
                    <a:lumMod val="50000"/>
                  </a:schemeClr>
                </a:solidFill>
                <a:cs typeface="Calibri"/>
              </a:rPr>
              <a:t>Zeigt alle Remote-</a:t>
            </a:r>
            <a:r>
              <a:rPr lang="de-DE" sz="1900" dirty="0" err="1" smtClean="0">
                <a:solidFill>
                  <a:schemeClr val="bg1">
                    <a:lumMod val="50000"/>
                  </a:schemeClr>
                </a:solidFill>
                <a:cs typeface="Calibri"/>
              </a:rPr>
              <a:t>Repositories</a:t>
            </a:r>
            <a:r>
              <a:rPr lang="de-DE" sz="1900" dirty="0" smtClean="0">
                <a:solidFill>
                  <a:schemeClr val="bg1">
                    <a:lumMod val="50000"/>
                  </a:schemeClr>
                </a:solidFill>
                <a:cs typeface="Calibri"/>
              </a:rPr>
              <a:t> an</a:t>
            </a:r>
          </a:p>
          <a:p>
            <a:pPr marL="0" indent="0" algn="ctr">
              <a:buNone/>
            </a:pPr>
            <a:endParaRPr lang="de-DE" sz="1900" dirty="0">
              <a:solidFill>
                <a:schemeClr val="bg1">
                  <a:lumMod val="50000"/>
                </a:schemeClr>
              </a:solidFill>
              <a:cs typeface="Calibri"/>
            </a:endParaRPr>
          </a:p>
          <a:p>
            <a:pPr marL="0" indent="0" algn="ctr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ls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-remote &lt;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  <a:endParaRPr lang="de-DE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1900" dirty="0" smtClean="0">
                <a:solidFill>
                  <a:schemeClr val="bg1">
                    <a:lumMod val="50000"/>
                  </a:schemeClr>
                </a:solidFill>
                <a:cs typeface="Calibri"/>
              </a:rPr>
              <a:t>Zeigt alle Referenzen an, die es in einem Remote-Repository gibt</a:t>
            </a:r>
            <a:endParaRPr lang="de-DE" sz="1900" dirty="0">
              <a:solidFill>
                <a:schemeClr val="bg1">
                  <a:lumMod val="50000"/>
                </a:schemeClr>
              </a:solidFill>
              <a:cs typeface="Calibri"/>
            </a:endParaRPr>
          </a:p>
          <a:p>
            <a:pPr marL="0" indent="0" algn="ctr">
              <a:buNone/>
            </a:pPr>
            <a:endParaRPr lang="de-DE" sz="1900" dirty="0" smtClean="0">
              <a:solidFill>
                <a:schemeClr val="bg1">
                  <a:lumMod val="50000"/>
                </a:schemeClr>
              </a:solidFill>
              <a:cs typeface="Calibri"/>
            </a:endParaRPr>
          </a:p>
          <a:p>
            <a:pPr marL="0" indent="0" algn="ctr">
              <a:buNone/>
            </a:pPr>
            <a:endParaRPr lang="de-DE" sz="19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remote update &lt;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</a:pPr>
            <a:r>
              <a:rPr lang="de-DE" sz="1900" dirty="0" smtClean="0">
                <a:solidFill>
                  <a:schemeClr val="bg1">
                    <a:lumMod val="50000"/>
                  </a:schemeClr>
                </a:solidFill>
                <a:cs typeface="Calibri"/>
              </a:rPr>
              <a:t>Aktualisiert Referenzen aus einem Remote-Repository (entspricht </a:t>
            </a:r>
            <a:r>
              <a:rPr lang="de-DE" sz="1900" dirty="0" err="1" smtClean="0">
                <a:solidFill>
                  <a:srgbClr val="009587"/>
                </a:solidFill>
                <a:cs typeface="Calibri"/>
              </a:rPr>
              <a:t>git</a:t>
            </a:r>
            <a:r>
              <a:rPr lang="de-DE" sz="1900" dirty="0" smtClean="0">
                <a:solidFill>
                  <a:srgbClr val="009587"/>
                </a:solidFill>
                <a:cs typeface="Calibri"/>
              </a:rPr>
              <a:t> </a:t>
            </a:r>
            <a:r>
              <a:rPr lang="de-DE" sz="1900" dirty="0" err="1" smtClean="0">
                <a:solidFill>
                  <a:srgbClr val="009587"/>
                </a:solidFill>
                <a:cs typeface="Calibri"/>
              </a:rPr>
              <a:t>fetch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  <a:cs typeface="Calibri"/>
              </a:rPr>
              <a:t>)</a:t>
            </a:r>
          </a:p>
          <a:p>
            <a:pPr marL="0" indent="0" algn="ctr">
              <a:buNone/>
            </a:pP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remote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rm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</a:pP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  <a:cs typeface="Calibri"/>
              </a:rPr>
              <a:t>Löscht das angegebene Remote-Repository</a:t>
            </a:r>
            <a:endParaRPr lang="de-DE" sz="18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REMOTES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358576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800" dirty="0" smtClean="0"/>
              <a:t>Definiert, welche Referenzen ausgetauscht werden</a:t>
            </a:r>
          </a:p>
          <a:p>
            <a:pPr lvl="1"/>
            <a:r>
              <a:rPr lang="de-DE" sz="2000" dirty="0" smtClean="0"/>
              <a:t>Spezifiziert in Remote-Konfiguration oder auf der Kommandozeile</a:t>
            </a:r>
          </a:p>
          <a:p>
            <a:pPr lvl="1"/>
            <a:r>
              <a:rPr lang="de-DE" sz="2000" dirty="0" smtClean="0"/>
              <a:t>Mehrere </a:t>
            </a:r>
            <a:r>
              <a:rPr lang="de-DE" sz="2000" dirty="0" err="1" smtClean="0"/>
              <a:t>Ref-Specs</a:t>
            </a:r>
            <a:r>
              <a:rPr lang="de-DE" sz="2000" dirty="0" smtClean="0"/>
              <a:t> sind möglich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REFSPEC</a:t>
            </a:r>
            <a:endParaRPr lang="de-DE" dirty="0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800" y="2743200"/>
            <a:ext cx="8267700" cy="135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5311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935418" y="1041400"/>
            <a:ext cx="4892697" cy="5084763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50000"/>
              </a:lnSpc>
            </a:pPr>
            <a:r>
              <a:rPr lang="de-DE" dirty="0" err="1" smtClean="0"/>
              <a:t>Git</a:t>
            </a:r>
            <a:r>
              <a:rPr lang="de-DE" dirty="0" smtClean="0"/>
              <a:t> </a:t>
            </a:r>
            <a:r>
              <a:rPr lang="de-DE" dirty="0" err="1" smtClean="0"/>
              <a:t>internas</a:t>
            </a:r>
            <a:endParaRPr lang="de-DE" dirty="0" smtClean="0"/>
          </a:p>
          <a:p>
            <a:pPr lvl="1">
              <a:lnSpc>
                <a:spcPct val="150000"/>
              </a:lnSpc>
            </a:pPr>
            <a:r>
              <a:rPr lang="de-DE" dirty="0" smtClean="0"/>
              <a:t>Objekt-Datenbank, </a:t>
            </a:r>
            <a:r>
              <a:rPr lang="de-DE" dirty="0" err="1" smtClean="0"/>
              <a:t>Branches</a:t>
            </a:r>
            <a:r>
              <a:rPr lang="de-DE" dirty="0" smtClean="0"/>
              <a:t>, </a:t>
            </a:r>
            <a:r>
              <a:rPr lang="de-DE" dirty="0" err="1" smtClean="0"/>
              <a:t>Remotes</a:t>
            </a:r>
            <a:endParaRPr lang="de-DE" dirty="0" smtClean="0"/>
          </a:p>
          <a:p>
            <a:pPr>
              <a:lnSpc>
                <a:spcPct val="150000"/>
              </a:lnSpc>
            </a:pPr>
            <a:endParaRPr lang="de-DE" sz="2300" dirty="0" smtClean="0"/>
          </a:p>
          <a:p>
            <a:pPr>
              <a:lnSpc>
                <a:spcPct val="150000"/>
              </a:lnSpc>
            </a:pPr>
            <a:r>
              <a:rPr lang="de-DE" dirty="0" err="1" smtClean="0"/>
              <a:t>Branch</a:t>
            </a:r>
            <a:r>
              <a:rPr lang="de-DE" dirty="0" smtClean="0"/>
              <a:t>-Strategien</a:t>
            </a:r>
          </a:p>
          <a:p>
            <a:pPr>
              <a:lnSpc>
                <a:spcPct val="150000"/>
              </a:lnSpc>
            </a:pPr>
            <a:r>
              <a:rPr lang="de-DE" dirty="0" smtClean="0"/>
              <a:t>Einbinden von Projekten</a:t>
            </a:r>
          </a:p>
          <a:p>
            <a:pPr lvl="1">
              <a:lnSpc>
                <a:spcPct val="150000"/>
              </a:lnSpc>
            </a:pPr>
            <a:r>
              <a:rPr lang="de-DE" dirty="0" err="1" smtClean="0"/>
              <a:t>submodules</a:t>
            </a:r>
            <a:r>
              <a:rPr lang="de-DE" dirty="0" smtClean="0"/>
              <a:t> und </a:t>
            </a:r>
            <a:r>
              <a:rPr lang="de-DE" dirty="0" err="1" smtClean="0"/>
              <a:t>subtrees</a:t>
            </a:r>
            <a:endParaRPr lang="de-DE" dirty="0" smtClean="0"/>
          </a:p>
          <a:p>
            <a:pPr>
              <a:lnSpc>
                <a:spcPct val="150000"/>
              </a:lnSpc>
            </a:pPr>
            <a:r>
              <a:rPr lang="de-DE" dirty="0" err="1" smtClean="0"/>
              <a:t>Git</a:t>
            </a:r>
            <a:r>
              <a:rPr lang="de-DE" dirty="0" smtClean="0"/>
              <a:t> APIs: Alternativen zur </a:t>
            </a:r>
            <a:r>
              <a:rPr lang="de-DE" dirty="0" err="1" smtClean="0"/>
              <a:t>Git</a:t>
            </a:r>
            <a:r>
              <a:rPr lang="de-DE" dirty="0" smtClean="0"/>
              <a:t> </a:t>
            </a:r>
            <a:r>
              <a:rPr lang="de-DE" dirty="0" err="1" smtClean="0"/>
              <a:t>Bash</a:t>
            </a:r>
            <a:endParaRPr lang="de-DE" dirty="0" smtClean="0"/>
          </a:p>
          <a:p>
            <a:pPr>
              <a:lnSpc>
                <a:spcPct val="150000"/>
              </a:lnSpc>
            </a:pPr>
            <a:r>
              <a:rPr lang="de-DE" dirty="0" err="1" smtClean="0"/>
              <a:t>Git</a:t>
            </a:r>
            <a:r>
              <a:rPr lang="de-DE" dirty="0" smtClean="0"/>
              <a:t> und </a:t>
            </a:r>
            <a:r>
              <a:rPr lang="de-DE" dirty="0" err="1" smtClean="0"/>
              <a:t>Buildtools</a:t>
            </a:r>
            <a:endParaRPr lang="de-DE" dirty="0" smtClean="0"/>
          </a:p>
          <a:p>
            <a:pPr lvl="1">
              <a:lnSpc>
                <a:spcPct val="150000"/>
              </a:lnSpc>
            </a:pPr>
            <a:r>
              <a:rPr lang="de-DE" dirty="0" err="1" smtClean="0"/>
              <a:t>maven</a:t>
            </a:r>
            <a:r>
              <a:rPr lang="de-DE" dirty="0" smtClean="0"/>
              <a:t> und </a:t>
            </a:r>
            <a:r>
              <a:rPr lang="de-DE" dirty="0" err="1" smtClean="0"/>
              <a:t>gradle</a:t>
            </a:r>
            <a:endParaRPr lang="de-DE" dirty="0" smtClean="0"/>
          </a:p>
          <a:p>
            <a:pPr>
              <a:lnSpc>
                <a:spcPct val="150000"/>
              </a:lnSpc>
            </a:pPr>
            <a:endParaRPr lang="de-DE" sz="2600" dirty="0" smtClean="0"/>
          </a:p>
          <a:p>
            <a:pPr>
              <a:lnSpc>
                <a:spcPct val="150000"/>
              </a:lnSpc>
            </a:pPr>
            <a:r>
              <a:rPr lang="de-DE" dirty="0" smtClean="0"/>
              <a:t>Fragen &amp; Diskussionen: jederzeit!</a:t>
            </a:r>
          </a:p>
          <a:p>
            <a:endParaRPr lang="de-DE" dirty="0" smtClean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AGENDA</a:t>
            </a:r>
            <a:endParaRPr lang="de-DE" dirty="0"/>
          </a:p>
        </p:txBody>
      </p:sp>
      <p:grpSp>
        <p:nvGrpSpPr>
          <p:cNvPr id="6" name="Gruppierung 5"/>
          <p:cNvGrpSpPr/>
          <p:nvPr/>
        </p:nvGrpSpPr>
        <p:grpSpPr>
          <a:xfrm>
            <a:off x="705788" y="1324975"/>
            <a:ext cx="2457892" cy="4583664"/>
            <a:chOff x="1032498" y="1455487"/>
            <a:chExt cx="2457892" cy="4583664"/>
          </a:xfrm>
        </p:grpSpPr>
        <p:sp>
          <p:nvSpPr>
            <p:cNvPr id="5" name="Abgerundetes Rechteck 4"/>
            <p:cNvSpPr/>
            <p:nvPr/>
          </p:nvSpPr>
          <p:spPr>
            <a:xfrm>
              <a:off x="1032498" y="1455487"/>
              <a:ext cx="2457892" cy="4583664"/>
            </a:xfrm>
            <a:prstGeom prst="roundRect">
              <a:avLst/>
            </a:prstGeom>
            <a:solidFill>
              <a:schemeClr val="bg1"/>
            </a:solidFill>
            <a:ln w="38100" cmpd="sng">
              <a:solidFill>
                <a:srgbClr val="984807"/>
              </a:solidFill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bg1"/>
                </a:solidFill>
              </a:endParaRPr>
            </a:p>
          </p:txBody>
        </p:sp>
        <p:pic>
          <p:nvPicPr>
            <p:cNvPr id="4" name="Bild 3" descr="2014-02-01 14_14_58_histoy-view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057" t="7370" r="26354" b="1918"/>
            <a:stretch/>
          </p:blipFill>
          <p:spPr>
            <a:xfrm>
              <a:off x="1338375" y="1562321"/>
              <a:ext cx="1791263" cy="4397403"/>
            </a:xfrm>
            <a:prstGeom prst="rect">
              <a:avLst/>
            </a:prstGeom>
            <a:noFill/>
            <a:ln w="38100" cmpd="sng">
              <a:noFill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37451861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dirty="0" smtClean="0">
                <a:solidFill>
                  <a:srgbClr val="F7AA44"/>
                </a:solidFill>
              </a:rPr>
              <a:t>*</a:t>
            </a:r>
            <a:r>
              <a:rPr lang="de-DE" sz="2800" dirty="0" smtClean="0"/>
              <a:t>  Platzhalter für (</a:t>
            </a:r>
            <a:r>
              <a:rPr lang="de-DE" sz="2800" dirty="0" err="1" smtClean="0"/>
              <a:t>Branch</a:t>
            </a:r>
            <a:r>
              <a:rPr lang="de-DE" sz="2800" dirty="0" smtClean="0"/>
              <a:t>-)Namen</a:t>
            </a:r>
          </a:p>
          <a:p>
            <a:pPr marL="400050" lvl="1" indent="0">
              <a:buNone/>
            </a:pPr>
            <a:r>
              <a:rPr lang="de-DE" dirty="0" smtClean="0"/>
              <a:t>	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REFSPEC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6200" y="2743200"/>
            <a:ext cx="6451600" cy="135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1093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dirty="0">
                <a:solidFill>
                  <a:srgbClr val="ED6F49"/>
                </a:solidFill>
              </a:rPr>
              <a:t>+</a:t>
            </a:r>
            <a:r>
              <a:rPr lang="de-DE" sz="2800" dirty="0"/>
              <a:t> </a:t>
            </a:r>
            <a:r>
              <a:rPr lang="de-DE" sz="2800" dirty="0" smtClean="0"/>
              <a:t>Aktualisieren auch dann, wenn </a:t>
            </a:r>
            <a:r>
              <a:rPr lang="de-DE" sz="2800" dirty="0"/>
              <a:t>kein fast-forward möglich</a:t>
            </a:r>
          </a:p>
          <a:p>
            <a:pPr marL="0" indent="0">
              <a:buNone/>
            </a:pPr>
            <a:r>
              <a:rPr lang="de-DE" sz="2800" dirty="0">
                <a:solidFill>
                  <a:srgbClr val="ED6F49"/>
                </a:solidFill>
              </a:rPr>
              <a:t>+</a:t>
            </a:r>
            <a:r>
              <a:rPr lang="de-DE" sz="2800" dirty="0"/>
              <a:t> Push: Führt einen ‚</a:t>
            </a:r>
            <a:r>
              <a:rPr lang="de-DE" sz="2800" dirty="0" err="1"/>
              <a:t>force</a:t>
            </a:r>
            <a:r>
              <a:rPr lang="de-DE" sz="2800" dirty="0"/>
              <a:t>-push‘ durch </a:t>
            </a:r>
            <a:r>
              <a:rPr lang="de-DE" sz="2800" dirty="0" smtClean="0"/>
              <a:t>(</a:t>
            </a:r>
            <a:r>
              <a:rPr lang="de-DE" sz="2700" dirty="0" smtClean="0">
                <a:solidFill>
                  <a:srgbClr val="009587"/>
                </a:solidFill>
                <a:latin typeface="Courier New"/>
                <a:cs typeface="Courier New"/>
              </a:rPr>
              <a:t>push --f</a:t>
            </a:r>
            <a:r>
              <a:rPr lang="de-DE" sz="2800" dirty="0"/>
              <a:t>)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REFSPEC</a:t>
            </a:r>
            <a:endParaRPr lang="de-DE" dirty="0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0" y="2743200"/>
            <a:ext cx="6604000" cy="135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1564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.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config</a:t>
            </a:r>
            <a:endParaRPr lang="de-DE" sz="24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800" dirty="0" smtClean="0">
              <a:solidFill>
                <a:schemeClr val="bg1">
                  <a:lumMod val="50000"/>
                </a:schemeClr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[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remote "</a:t>
            </a:r>
            <a:r>
              <a:rPr lang="de-DE" sz="1800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origin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"]</a:t>
            </a:r>
          </a:p>
          <a:p>
            <a:pPr marL="0" indent="0">
              <a:buNone/>
            </a:pPr>
            <a:r>
              <a:rPr lang="de-DE" sz="1800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	</a:t>
            </a:r>
            <a:r>
              <a:rPr lang="de-DE" sz="1800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url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= https:/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/</a:t>
            </a: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bitbucket.org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/</a:t>
            </a:r>
            <a:r>
              <a:rPr lang="de-DE" sz="1800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nilshartmann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/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wjax2014_git.git</a:t>
            </a:r>
            <a:endParaRPr lang="de-DE" sz="1800" dirty="0">
              <a:solidFill>
                <a:schemeClr val="bg1">
                  <a:lumMod val="50000"/>
                </a:schemeClr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800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	</a:t>
            </a:r>
            <a:r>
              <a:rPr lang="de-DE" sz="1800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fetch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= +</a:t>
            </a:r>
            <a:r>
              <a:rPr lang="de-DE" sz="1800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refs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/</a:t>
            </a:r>
            <a:r>
              <a:rPr lang="de-DE" sz="1800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heads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/*:</a:t>
            </a:r>
            <a:r>
              <a:rPr lang="de-DE" sz="1800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refs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/</a:t>
            </a:r>
            <a:r>
              <a:rPr lang="de-DE" sz="1800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remotes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/</a:t>
            </a:r>
            <a:r>
              <a:rPr lang="de-DE" sz="1800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origin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/*</a:t>
            </a:r>
          </a:p>
          <a:p>
            <a:pPr marL="0" indent="0">
              <a:buNone/>
            </a:pPr>
            <a:r>
              <a:rPr lang="de-DE" sz="1800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	</a:t>
            </a:r>
            <a:r>
              <a:rPr lang="de-DE" sz="1800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fetch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= +</a:t>
            </a:r>
            <a:r>
              <a:rPr lang="de-DE" sz="1800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refs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/tags/*:</a:t>
            </a:r>
            <a:r>
              <a:rPr lang="de-DE" sz="1800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refs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/tags/*</a:t>
            </a:r>
          </a:p>
          <a:p>
            <a:pPr marL="0" indent="0">
              <a:buNone/>
            </a:pPr>
            <a:r>
              <a:rPr lang="de-DE" sz="1800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	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Nicht empfohlen, nur als Beispiel:</a:t>
            </a:r>
          </a:p>
          <a:p>
            <a:pPr marL="0" indent="0">
              <a:buNone/>
            </a:pPr>
            <a:r>
              <a:rPr lang="de-DE" sz="1800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	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push 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= </a:t>
            </a:r>
            <a:r>
              <a:rPr lang="de-DE" sz="1800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refs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/</a:t>
            </a:r>
            <a:r>
              <a:rPr lang="de-DE" sz="1800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heads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/*:</a:t>
            </a:r>
            <a:r>
              <a:rPr lang="de-DE" sz="1800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refs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/</a:t>
            </a:r>
            <a:r>
              <a:rPr lang="de-DE" sz="1800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qa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/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*</a:t>
            </a:r>
          </a:p>
          <a:p>
            <a:pPr marL="0" indent="0">
              <a:buNone/>
            </a:pPr>
            <a:endParaRPr lang="de-DE" sz="1800" dirty="0" smtClean="0">
              <a:solidFill>
                <a:schemeClr val="bg1">
                  <a:lumMod val="50000"/>
                </a:schemeClr>
              </a:solidFill>
              <a:latin typeface="Courier New"/>
              <a:cs typeface="Courier New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REFSPEC-KONFIGURATION</a:t>
            </a:r>
            <a:endParaRPr lang="de-DE" dirty="0"/>
          </a:p>
        </p:txBody>
      </p:sp>
      <p:sp>
        <p:nvSpPr>
          <p:cNvPr id="4" name="Abgerundetes Rechteck 3"/>
          <p:cNvSpPr/>
          <p:nvPr/>
        </p:nvSpPr>
        <p:spPr>
          <a:xfrm>
            <a:off x="315884" y="1534913"/>
            <a:ext cx="8512232" cy="534000"/>
          </a:xfrm>
          <a:prstGeom prst="roundRect">
            <a:avLst/>
          </a:prstGeom>
          <a:noFill/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endParaRPr lang="de-DE" sz="2000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</p:txBody>
      </p:sp>
      <p:sp>
        <p:nvSpPr>
          <p:cNvPr id="5" name="Abgerundetes Rechteck 4"/>
          <p:cNvSpPr/>
          <p:nvPr/>
        </p:nvSpPr>
        <p:spPr>
          <a:xfrm>
            <a:off x="895440" y="5075828"/>
            <a:ext cx="7932676" cy="534000"/>
          </a:xfrm>
          <a:prstGeom prst="roundRect">
            <a:avLst/>
          </a:prstGeom>
          <a:noFill/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endParaRPr lang="de-DE" sz="2400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9424127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de-DE" sz="2200" dirty="0"/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/pull/*/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head:remotes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pr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*</a:t>
            </a:r>
          </a:p>
          <a:p>
            <a:pPr marL="0" indent="0" algn="ctr">
              <a:buNone/>
            </a:pPr>
            <a:r>
              <a:rPr lang="de-DE" sz="1800" dirty="0" err="1">
                <a:solidFill>
                  <a:schemeClr val="bg1">
                    <a:lumMod val="50000"/>
                  </a:schemeClr>
                </a:solidFill>
              </a:rPr>
              <a:t>GitHub-Pullrequests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 nach </a:t>
            </a:r>
            <a:r>
              <a:rPr lang="de-DE" sz="1800" dirty="0" err="1">
                <a:solidFill>
                  <a:schemeClr val="bg1">
                    <a:lumMod val="50000"/>
                  </a:schemeClr>
                </a:solidFill>
              </a:rPr>
              <a:t>origin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/</a:t>
            </a:r>
            <a:r>
              <a:rPr lang="de-DE" sz="1800" dirty="0" err="1">
                <a:solidFill>
                  <a:schemeClr val="bg1">
                    <a:lumMod val="50000"/>
                  </a:schemeClr>
                </a:solidFill>
              </a:rPr>
              <a:t>pr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/Nummer </a:t>
            </a: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</a:rPr>
              <a:t>fetchen</a:t>
            </a:r>
            <a:endParaRPr lang="de-DE" sz="18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</a:pPr>
            <a:endParaRPr lang="de-DE" sz="2000" dirty="0" smtClean="0"/>
          </a:p>
          <a:p>
            <a:pPr marL="0" indent="0" algn="ctr">
              <a:buNone/>
            </a:pP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/tags/*: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/tags/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*</a:t>
            </a:r>
            <a:endParaRPr lang="de-DE" sz="22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1800" dirty="0">
                <a:solidFill>
                  <a:srgbClr val="7F7F7F"/>
                </a:solidFill>
              </a:rPr>
              <a:t>Alle Tags </a:t>
            </a:r>
            <a:r>
              <a:rPr lang="de-DE" sz="1800" dirty="0" err="1" smtClean="0">
                <a:solidFill>
                  <a:srgbClr val="7F7F7F"/>
                </a:solidFill>
              </a:rPr>
              <a:t>fetchen</a:t>
            </a:r>
            <a:r>
              <a:rPr lang="de-DE" sz="1800" dirty="0" smtClean="0">
                <a:solidFill>
                  <a:srgbClr val="7F7F7F"/>
                </a:solidFill>
              </a:rPr>
              <a:t>, entspricht </a:t>
            </a:r>
            <a:r>
              <a:rPr lang="de-DE" sz="1800" dirty="0" err="1" smtClean="0">
                <a:solidFill>
                  <a:srgbClr val="009587"/>
                </a:solidFill>
              </a:rPr>
              <a:t>git</a:t>
            </a:r>
            <a:r>
              <a:rPr lang="de-DE" sz="1800" dirty="0" smtClean="0">
                <a:solidFill>
                  <a:srgbClr val="009587"/>
                </a:solidFill>
              </a:rPr>
              <a:t> </a:t>
            </a:r>
            <a:r>
              <a:rPr lang="de-DE" sz="1800" dirty="0" err="1" smtClean="0">
                <a:solidFill>
                  <a:srgbClr val="009587"/>
                </a:solidFill>
              </a:rPr>
              <a:t>fetch</a:t>
            </a:r>
            <a:r>
              <a:rPr lang="de-DE" sz="1800" dirty="0" smtClean="0">
                <a:solidFill>
                  <a:srgbClr val="009587"/>
                </a:solidFill>
              </a:rPr>
              <a:t> --tags</a:t>
            </a:r>
          </a:p>
          <a:p>
            <a:pPr marL="0" indent="0" algn="ctr">
              <a:buNone/>
            </a:pPr>
            <a:endParaRPr lang="de-DE" sz="20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notes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*: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notes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*</a:t>
            </a:r>
          </a:p>
          <a:p>
            <a:pPr marL="0" indent="0" algn="ctr">
              <a:buNone/>
            </a:pPr>
            <a:r>
              <a:rPr lang="de-DE" sz="1900" dirty="0" err="1" smtClean="0">
                <a:solidFill>
                  <a:srgbClr val="7F7F7F"/>
                </a:solidFill>
              </a:rPr>
              <a:t>Git</a:t>
            </a:r>
            <a:r>
              <a:rPr lang="de-DE" sz="1900" dirty="0" smtClean="0">
                <a:solidFill>
                  <a:srgbClr val="7F7F7F"/>
                </a:solidFill>
              </a:rPr>
              <a:t> Notes </a:t>
            </a:r>
            <a:r>
              <a:rPr lang="de-DE" sz="1900" dirty="0" err="1" smtClean="0">
                <a:solidFill>
                  <a:srgbClr val="7F7F7F"/>
                </a:solidFill>
              </a:rPr>
              <a:t>fetchen</a:t>
            </a:r>
            <a:endParaRPr lang="de-DE" sz="2400" dirty="0"/>
          </a:p>
          <a:p>
            <a:pPr marL="0" indent="0" algn="ctr">
              <a:buNone/>
            </a:pPr>
            <a:endParaRPr lang="de-DE" sz="2000" dirty="0" smtClean="0"/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push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HEAD:refs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for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/feature-1</a:t>
            </a:r>
            <a:endParaRPr lang="de-DE" sz="22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1800" dirty="0">
                <a:solidFill>
                  <a:srgbClr val="7F7F7F"/>
                </a:solidFill>
              </a:rPr>
              <a:t>Aktuellen </a:t>
            </a:r>
            <a:r>
              <a:rPr lang="de-DE" sz="1800" dirty="0" err="1">
                <a:solidFill>
                  <a:srgbClr val="7F7F7F"/>
                </a:solidFill>
              </a:rPr>
              <a:t>Branch</a:t>
            </a:r>
            <a:r>
              <a:rPr lang="de-DE" sz="1800" dirty="0">
                <a:solidFill>
                  <a:srgbClr val="7F7F7F"/>
                </a:solidFill>
              </a:rPr>
              <a:t> zum Review in Gerrit pushen</a:t>
            </a:r>
            <a:endParaRPr lang="de-DE" sz="1800" b="1" dirty="0">
              <a:solidFill>
                <a:srgbClr val="7F7F7F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2200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REFSPEC-BEISPIELE</a:t>
            </a:r>
            <a:endParaRPr lang="de-DE" dirty="0"/>
          </a:p>
        </p:txBody>
      </p:sp>
      <p:sp>
        <p:nvSpPr>
          <p:cNvPr id="4" name="Abgerundetes Rechteck 3"/>
          <p:cNvSpPr/>
          <p:nvPr/>
        </p:nvSpPr>
        <p:spPr>
          <a:xfrm>
            <a:off x="315884" y="1534913"/>
            <a:ext cx="8512232" cy="534000"/>
          </a:xfrm>
          <a:prstGeom prst="roundRect">
            <a:avLst/>
          </a:prstGeom>
          <a:noFill/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endParaRPr lang="de-DE" sz="2000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</p:txBody>
      </p:sp>
      <p:sp>
        <p:nvSpPr>
          <p:cNvPr id="5" name="Abgerundetes Rechteck 4"/>
          <p:cNvSpPr/>
          <p:nvPr/>
        </p:nvSpPr>
        <p:spPr>
          <a:xfrm>
            <a:off x="895440" y="5075828"/>
            <a:ext cx="7932676" cy="534000"/>
          </a:xfrm>
          <a:prstGeom prst="roundRect">
            <a:avLst/>
          </a:prstGeom>
          <a:noFill/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endParaRPr lang="de-DE" sz="2400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758845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 algn="ctr">
              <a:buNone/>
            </a:pP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endParaRPr lang="de-DE" sz="38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2900" dirty="0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Holt Objekte aus allen konfigurierten Remote-</a:t>
            </a:r>
            <a:r>
              <a:rPr lang="de-DE" sz="2900" dirty="0" err="1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Repositories</a:t>
            </a:r>
            <a:r>
              <a:rPr lang="de-DE" sz="2900" dirty="0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. Ergebnis wird in </a:t>
            </a:r>
            <a:r>
              <a:rPr lang="de-DE" sz="2900" dirty="0" smtClean="0">
                <a:solidFill>
                  <a:srgbClr val="009587"/>
                </a:solidFill>
                <a:latin typeface="Calibri"/>
                <a:cs typeface="Calibri"/>
              </a:rPr>
              <a:t>.</a:t>
            </a:r>
            <a:r>
              <a:rPr lang="de-DE" sz="2900" dirty="0" err="1" smtClean="0">
                <a:solidFill>
                  <a:srgbClr val="009587"/>
                </a:solidFill>
                <a:latin typeface="Calibri"/>
                <a:cs typeface="Calibri"/>
              </a:rPr>
              <a:t>git</a:t>
            </a:r>
            <a:r>
              <a:rPr lang="de-DE" sz="2900" dirty="0" smtClean="0">
                <a:solidFill>
                  <a:srgbClr val="009587"/>
                </a:solidFill>
                <a:latin typeface="Calibri"/>
                <a:cs typeface="Calibri"/>
              </a:rPr>
              <a:t>/FETCH_HEAD</a:t>
            </a:r>
            <a:r>
              <a:rPr lang="de-DE" sz="2900" dirty="0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 gespeichert</a:t>
            </a:r>
          </a:p>
          <a:p>
            <a:pPr marL="0" indent="0" algn="ctr">
              <a:buNone/>
            </a:pPr>
            <a:endParaRPr lang="de-DE" dirty="0" smtClean="0">
              <a:solidFill>
                <a:schemeClr val="bg1">
                  <a:lumMod val="50000"/>
                </a:schemeClr>
              </a:solidFill>
              <a:latin typeface="Calibri"/>
              <a:cs typeface="Calibri"/>
            </a:endParaRPr>
          </a:p>
          <a:p>
            <a:pPr marL="0" indent="0" algn="ctr">
              <a:buNone/>
            </a:pP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</a:t>
            </a:r>
          </a:p>
          <a:p>
            <a:pPr marL="0" indent="0" algn="ctr">
              <a:buNone/>
            </a:pPr>
            <a:r>
              <a:rPr lang="de-DE" sz="2900" dirty="0" smtClean="0">
                <a:solidFill>
                  <a:srgbClr val="7F7F7F"/>
                </a:solidFill>
              </a:rPr>
              <a:t>Holt Objekte aus dem Remote-Repository </a:t>
            </a:r>
            <a:r>
              <a:rPr lang="de-DE" sz="2900" dirty="0" err="1" smtClean="0">
                <a:solidFill>
                  <a:srgbClr val="7F7F7F"/>
                </a:solidFill>
              </a:rPr>
              <a:t>name</a:t>
            </a:r>
            <a:endParaRPr lang="de-DE" sz="2900" dirty="0" smtClean="0">
              <a:solidFill>
                <a:srgbClr val="7F7F7F"/>
              </a:solidFill>
            </a:endParaRPr>
          </a:p>
          <a:p>
            <a:pPr marL="0" indent="0" algn="ctr">
              <a:buNone/>
            </a:pP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3800" b="1" dirty="0" err="1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r>
              <a:rPr lang="de-DE" sz="3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&lt;</a:t>
            </a: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refspec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&lt;</a:t>
            </a: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refspec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</a:pPr>
            <a:r>
              <a:rPr lang="de-DE" sz="2900" dirty="0" smtClean="0">
                <a:solidFill>
                  <a:srgbClr val="7F7F7F"/>
                </a:solidFill>
                <a:latin typeface="Calibri"/>
                <a:cs typeface="Calibri"/>
              </a:rPr>
              <a:t>Holt die auf die </a:t>
            </a:r>
            <a:r>
              <a:rPr lang="de-DE" sz="2900" dirty="0" err="1" smtClean="0">
                <a:solidFill>
                  <a:srgbClr val="7F7F7F"/>
                </a:solidFill>
                <a:latin typeface="Calibri"/>
                <a:cs typeface="Calibri"/>
              </a:rPr>
              <a:t>Refspecs</a:t>
            </a:r>
            <a:r>
              <a:rPr lang="de-DE" sz="2900" dirty="0" smtClean="0">
                <a:solidFill>
                  <a:srgbClr val="7F7F7F"/>
                </a:solidFill>
                <a:latin typeface="Calibri"/>
                <a:cs typeface="Calibri"/>
              </a:rPr>
              <a:t> passenden Objekte</a:t>
            </a:r>
          </a:p>
          <a:p>
            <a:pPr marL="0" indent="0" algn="ctr">
              <a:buNone/>
            </a:pP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–p</a:t>
            </a:r>
          </a:p>
          <a:p>
            <a:pPr marL="0" indent="0" algn="ctr">
              <a:buNone/>
            </a:pPr>
            <a:r>
              <a:rPr lang="de-DE" sz="2900" dirty="0" smtClean="0">
                <a:solidFill>
                  <a:srgbClr val="7F7F7F"/>
                </a:solidFill>
                <a:latin typeface="Calibri"/>
                <a:cs typeface="Calibri"/>
              </a:rPr>
              <a:t>Löscht Tracking-</a:t>
            </a:r>
            <a:r>
              <a:rPr lang="de-DE" sz="2900" dirty="0" err="1" smtClean="0">
                <a:solidFill>
                  <a:srgbClr val="7F7F7F"/>
                </a:solidFill>
                <a:latin typeface="Calibri"/>
                <a:cs typeface="Calibri"/>
              </a:rPr>
              <a:t>Branches</a:t>
            </a:r>
            <a:r>
              <a:rPr lang="de-DE" sz="2900" dirty="0" smtClean="0">
                <a:solidFill>
                  <a:srgbClr val="7F7F7F"/>
                </a:solidFill>
                <a:latin typeface="Calibri"/>
                <a:cs typeface="Calibri"/>
              </a:rPr>
              <a:t>, zu denen es keine </a:t>
            </a:r>
            <a:r>
              <a:rPr lang="de-DE" sz="2900" dirty="0" err="1" smtClean="0">
                <a:solidFill>
                  <a:srgbClr val="7F7F7F"/>
                </a:solidFill>
                <a:latin typeface="Calibri"/>
                <a:cs typeface="Calibri"/>
              </a:rPr>
              <a:t>Branches</a:t>
            </a:r>
            <a:r>
              <a:rPr lang="de-DE" sz="2900" dirty="0" smtClean="0">
                <a:solidFill>
                  <a:srgbClr val="7F7F7F"/>
                </a:solidFill>
                <a:latin typeface="Calibri"/>
                <a:cs typeface="Calibri"/>
              </a:rPr>
              <a:t> mehr im Remote-Repository gibt.</a:t>
            </a:r>
          </a:p>
          <a:p>
            <a:pPr marL="0" indent="0" algn="ctr">
              <a:buNone/>
            </a:pPr>
            <a:r>
              <a:rPr lang="de-DE" sz="2900" dirty="0" smtClean="0">
                <a:solidFill>
                  <a:srgbClr val="7F7F7F"/>
                </a:solidFill>
                <a:latin typeface="Calibri"/>
                <a:cs typeface="Calibri"/>
              </a:rPr>
              <a:t>Konfiguration global möglich: </a:t>
            </a:r>
            <a:r>
              <a:rPr lang="de-DE" sz="2900" dirty="0" err="1" smtClean="0">
                <a:solidFill>
                  <a:srgbClr val="009587"/>
                </a:solidFill>
                <a:latin typeface="Calibri"/>
                <a:cs typeface="Calibri"/>
              </a:rPr>
              <a:t>git</a:t>
            </a:r>
            <a:r>
              <a:rPr lang="de-DE" sz="2900" dirty="0" smtClean="0">
                <a:solidFill>
                  <a:srgbClr val="009587"/>
                </a:solidFill>
                <a:latin typeface="Calibri"/>
                <a:cs typeface="Calibri"/>
              </a:rPr>
              <a:t> </a:t>
            </a:r>
            <a:r>
              <a:rPr lang="de-DE" sz="2900" dirty="0" err="1" smtClean="0">
                <a:solidFill>
                  <a:srgbClr val="009587"/>
                </a:solidFill>
                <a:latin typeface="Calibri"/>
                <a:cs typeface="Calibri"/>
              </a:rPr>
              <a:t>config</a:t>
            </a:r>
            <a:r>
              <a:rPr lang="de-DE" sz="2900" dirty="0" smtClean="0">
                <a:solidFill>
                  <a:srgbClr val="009587"/>
                </a:solidFill>
                <a:latin typeface="Calibri"/>
                <a:cs typeface="Calibri"/>
              </a:rPr>
              <a:t> --global </a:t>
            </a:r>
            <a:r>
              <a:rPr lang="de-DE" sz="2900" dirty="0" err="1" smtClean="0">
                <a:solidFill>
                  <a:srgbClr val="009587"/>
                </a:solidFill>
                <a:latin typeface="Calibri"/>
                <a:cs typeface="Calibri"/>
              </a:rPr>
              <a:t>fetch.prune</a:t>
            </a:r>
            <a:r>
              <a:rPr lang="de-DE" sz="2900" dirty="0" smtClean="0">
                <a:solidFill>
                  <a:srgbClr val="009587"/>
                </a:solidFill>
                <a:latin typeface="Calibri"/>
                <a:cs typeface="Calibri"/>
              </a:rPr>
              <a:t> </a:t>
            </a:r>
            <a:r>
              <a:rPr lang="de-DE" sz="2900" dirty="0" err="1" smtClean="0">
                <a:solidFill>
                  <a:srgbClr val="009587"/>
                </a:solidFill>
                <a:latin typeface="Calibri"/>
                <a:cs typeface="Calibri"/>
              </a:rPr>
              <a:t>true</a:t>
            </a:r>
            <a:endParaRPr lang="de-DE" sz="2900" dirty="0">
              <a:solidFill>
                <a:srgbClr val="009587"/>
              </a:solidFill>
              <a:latin typeface="Calibri"/>
              <a:cs typeface="Calibri"/>
            </a:endParaRPr>
          </a:p>
          <a:p>
            <a:pPr marL="0" indent="0" algn="ctr">
              <a:buNone/>
            </a:pP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--tags</a:t>
            </a:r>
          </a:p>
          <a:p>
            <a:pPr marL="0" indent="0" algn="ctr">
              <a:buNone/>
            </a:pPr>
            <a:r>
              <a:rPr lang="de-DE" sz="2900" dirty="0" smtClean="0">
                <a:solidFill>
                  <a:srgbClr val="7F7F7F"/>
                </a:solidFill>
              </a:rPr>
              <a:t>Überträgt alle Tags aus dem Remote-Repository nach </a:t>
            </a:r>
            <a:r>
              <a:rPr lang="de-DE" sz="2900" dirty="0" err="1" smtClean="0">
                <a:solidFill>
                  <a:srgbClr val="7F7F7F"/>
                </a:solidFill>
              </a:rPr>
              <a:t>refs</a:t>
            </a:r>
            <a:r>
              <a:rPr lang="de-DE" sz="2900" dirty="0" smtClean="0">
                <a:solidFill>
                  <a:srgbClr val="7F7F7F"/>
                </a:solidFill>
              </a:rPr>
              <a:t>/tags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FETCH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05801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 smtClean="0">
                <a:solidFill>
                  <a:srgbClr val="F05033"/>
                </a:solidFill>
              </a:rPr>
              <a:t>Grafik Tracking </a:t>
            </a:r>
            <a:r>
              <a:rPr lang="de-DE" dirty="0" err="1" smtClean="0">
                <a:solidFill>
                  <a:srgbClr val="F05033"/>
                </a:solidFill>
              </a:rPr>
              <a:t>Branches</a:t>
            </a:r>
            <a:r>
              <a:rPr lang="de-DE" dirty="0" smtClean="0">
                <a:solidFill>
                  <a:srgbClr val="F05033"/>
                </a:solidFill>
              </a:rPr>
              <a:t>!!!!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 err="1" smtClean="0"/>
              <a:t>git</a:t>
            </a:r>
            <a:r>
              <a:rPr lang="de-DE" dirty="0" smtClean="0"/>
              <a:t> </a:t>
            </a:r>
            <a:r>
              <a:rPr lang="de-DE" dirty="0" err="1" smtClean="0"/>
              <a:t>branch</a:t>
            </a:r>
            <a:r>
              <a:rPr lang="de-DE" dirty="0" smtClean="0"/>
              <a:t> --</a:t>
            </a:r>
            <a:r>
              <a:rPr lang="de-DE" dirty="0" err="1" smtClean="0"/>
              <a:t>vv</a:t>
            </a:r>
            <a:r>
              <a:rPr lang="de-DE" dirty="0" smtClean="0"/>
              <a:t> </a:t>
            </a:r>
          </a:p>
          <a:p>
            <a:pPr marL="0" indent="0">
              <a:buNone/>
            </a:pPr>
            <a:r>
              <a:rPr lang="de-DE" dirty="0" smtClean="0"/>
              <a:t>Zeigt Verbindungen zu den Tracking-</a:t>
            </a:r>
            <a:r>
              <a:rPr lang="de-DE" dirty="0" err="1" smtClean="0"/>
              <a:t>Branches</a:t>
            </a:r>
            <a:r>
              <a:rPr lang="de-DE" dirty="0" smtClean="0"/>
              <a:t> an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TRACKING BRANCHES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154339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8568" y="1041400"/>
            <a:ext cx="8592363" cy="508476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checkout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features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/f4</a:t>
            </a:r>
          </a:p>
          <a:p>
            <a:pPr marL="0" indent="0" algn="ctr">
              <a:buNone/>
            </a:pPr>
            <a:r>
              <a:rPr lang="de-DE" sz="1600" dirty="0" smtClean="0">
                <a:solidFill>
                  <a:srgbClr val="7F7F7F"/>
                </a:solidFill>
              </a:rPr>
              <a:t>Default-Verhalten: Wenn es einen Tracking-</a:t>
            </a:r>
            <a:r>
              <a:rPr lang="de-DE" sz="1600" dirty="0" err="1" smtClean="0">
                <a:solidFill>
                  <a:srgbClr val="7F7F7F"/>
                </a:solidFill>
              </a:rPr>
              <a:t>Branch</a:t>
            </a:r>
            <a:r>
              <a:rPr lang="de-DE" sz="1600" dirty="0" smtClean="0">
                <a:solidFill>
                  <a:srgbClr val="7F7F7F"/>
                </a:solidFill>
              </a:rPr>
              <a:t> gleichen Namens gibt, wird dieser automatisch verbunden</a:t>
            </a:r>
            <a:r>
              <a:rPr lang="de-DE" sz="1800" dirty="0" smtClean="0">
                <a:solidFill>
                  <a:srgbClr val="7F7F7F"/>
                </a:solidFill>
              </a:rPr>
              <a:t> </a:t>
            </a:r>
          </a:p>
          <a:p>
            <a:pPr marL="0" indent="0" algn="ctr">
              <a:buNone/>
            </a:pPr>
            <a:endParaRPr lang="de-DE" sz="2100" dirty="0" smtClean="0">
              <a:solidFill>
                <a:srgbClr val="7F7F7F"/>
              </a:solidFill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checkout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-b f4 --track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features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/f4</a:t>
            </a:r>
          </a:p>
          <a:p>
            <a:pPr marL="0" indent="0" algn="ctr">
              <a:buNone/>
            </a:pPr>
            <a:r>
              <a:rPr lang="de-DE" sz="1600" dirty="0" smtClean="0">
                <a:solidFill>
                  <a:srgbClr val="7F7F7F"/>
                </a:solidFill>
              </a:rPr>
              <a:t>Lokalen </a:t>
            </a:r>
            <a:r>
              <a:rPr lang="de-DE" sz="1600" dirty="0" err="1" smtClean="0">
                <a:solidFill>
                  <a:srgbClr val="7F7F7F"/>
                </a:solidFill>
              </a:rPr>
              <a:t>Branch</a:t>
            </a:r>
            <a:r>
              <a:rPr lang="de-DE" sz="1600" dirty="0" smtClean="0">
                <a:solidFill>
                  <a:srgbClr val="7F7F7F"/>
                </a:solidFill>
              </a:rPr>
              <a:t> „f4“ erstellen und mit </a:t>
            </a:r>
            <a:r>
              <a:rPr lang="de-DE" sz="1600" dirty="0" err="1" smtClean="0">
                <a:solidFill>
                  <a:srgbClr val="7F7F7F"/>
                </a:solidFill>
              </a:rPr>
              <a:t>Branch</a:t>
            </a:r>
            <a:r>
              <a:rPr lang="de-DE" sz="1600" dirty="0" smtClean="0">
                <a:solidFill>
                  <a:srgbClr val="7F7F7F"/>
                </a:solidFill>
              </a:rPr>
              <a:t> „</a:t>
            </a:r>
            <a:r>
              <a:rPr lang="de-DE" sz="1600" dirty="0" err="1" smtClean="0">
                <a:solidFill>
                  <a:srgbClr val="7F7F7F"/>
                </a:solidFill>
              </a:rPr>
              <a:t>features</a:t>
            </a:r>
            <a:r>
              <a:rPr lang="de-DE" sz="1600" dirty="0" smtClean="0">
                <a:solidFill>
                  <a:srgbClr val="7F7F7F"/>
                </a:solidFill>
              </a:rPr>
              <a:t>/f4“ im Remote „</a:t>
            </a:r>
            <a:r>
              <a:rPr lang="de-DE" sz="1600" dirty="0" err="1" smtClean="0">
                <a:solidFill>
                  <a:srgbClr val="7F7F7F"/>
                </a:solidFill>
              </a:rPr>
              <a:t>origin</a:t>
            </a:r>
            <a:r>
              <a:rPr lang="de-DE" sz="1600" dirty="0" smtClean="0">
                <a:solidFill>
                  <a:srgbClr val="7F7F7F"/>
                </a:solidFill>
              </a:rPr>
              <a:t>“ verbinden. </a:t>
            </a:r>
            <a:r>
              <a:rPr lang="de-DE" sz="1400" dirty="0" smtClean="0">
                <a:solidFill>
                  <a:srgbClr val="7F7F7F"/>
                </a:solidFill>
              </a:rPr>
              <a:t>Der Remote-</a:t>
            </a:r>
            <a:r>
              <a:rPr lang="de-DE" sz="1400" dirty="0" err="1" smtClean="0">
                <a:solidFill>
                  <a:srgbClr val="7F7F7F"/>
                </a:solidFill>
              </a:rPr>
              <a:t>Branch</a:t>
            </a:r>
            <a:r>
              <a:rPr lang="de-DE" sz="1400" dirty="0" smtClean="0">
                <a:solidFill>
                  <a:srgbClr val="7F7F7F"/>
                </a:solidFill>
              </a:rPr>
              <a:t> muss bereits vorhanden sein</a:t>
            </a:r>
          </a:p>
          <a:p>
            <a:pPr marL="0" indent="0" algn="ctr">
              <a:buNone/>
            </a:pPr>
            <a:endParaRPr lang="de-DE" sz="1600" dirty="0" smtClean="0">
              <a:solidFill>
                <a:srgbClr val="7F7F7F"/>
              </a:solidFill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--set-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upstream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-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to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features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/f4</a:t>
            </a:r>
          </a:p>
          <a:p>
            <a:pPr marL="0" indent="0" algn="ctr">
              <a:buNone/>
            </a:pPr>
            <a:r>
              <a:rPr lang="de-DE" sz="1600" dirty="0" smtClean="0">
                <a:solidFill>
                  <a:srgbClr val="7F7F7F"/>
                </a:solidFill>
              </a:rPr>
              <a:t>Aktiven </a:t>
            </a:r>
            <a:r>
              <a:rPr lang="de-DE" sz="1600" dirty="0" err="1" smtClean="0">
                <a:solidFill>
                  <a:srgbClr val="7F7F7F"/>
                </a:solidFill>
              </a:rPr>
              <a:t>Branch</a:t>
            </a:r>
            <a:r>
              <a:rPr lang="de-DE" sz="1600" dirty="0" smtClean="0">
                <a:solidFill>
                  <a:srgbClr val="7F7F7F"/>
                </a:solidFill>
              </a:rPr>
              <a:t> mit „</a:t>
            </a:r>
            <a:r>
              <a:rPr lang="de-DE" sz="1600" dirty="0" err="1" smtClean="0">
                <a:solidFill>
                  <a:srgbClr val="7F7F7F"/>
                </a:solidFill>
              </a:rPr>
              <a:t>features</a:t>
            </a:r>
            <a:r>
              <a:rPr lang="de-DE" sz="1600" dirty="0" smtClean="0">
                <a:solidFill>
                  <a:srgbClr val="7F7F7F"/>
                </a:solidFill>
              </a:rPr>
              <a:t>/f4“ im Remote-Repository </a:t>
            </a:r>
            <a:r>
              <a:rPr lang="de-DE" sz="1600" dirty="0" err="1" smtClean="0">
                <a:solidFill>
                  <a:srgbClr val="7F7F7F"/>
                </a:solidFill>
              </a:rPr>
              <a:t>origin</a:t>
            </a:r>
            <a:r>
              <a:rPr lang="de-DE" sz="1600" dirty="0" smtClean="0">
                <a:solidFill>
                  <a:srgbClr val="7F7F7F"/>
                </a:solidFill>
              </a:rPr>
              <a:t> verbinden. Der Remote-</a:t>
            </a:r>
            <a:r>
              <a:rPr lang="de-DE" sz="1600" dirty="0" err="1" smtClean="0">
                <a:solidFill>
                  <a:srgbClr val="7F7F7F"/>
                </a:solidFill>
              </a:rPr>
              <a:t>Branch</a:t>
            </a:r>
            <a:r>
              <a:rPr lang="de-DE" sz="1600" dirty="0" smtClean="0">
                <a:solidFill>
                  <a:srgbClr val="7F7F7F"/>
                </a:solidFill>
              </a:rPr>
              <a:t> muss bereits vorhanden sein</a:t>
            </a:r>
          </a:p>
          <a:p>
            <a:pPr marL="0" indent="0" algn="ctr">
              <a:buNone/>
            </a:pPr>
            <a:endParaRPr lang="de-DE" sz="2200" dirty="0" smtClean="0">
              <a:solidFill>
                <a:srgbClr val="7F7F7F"/>
              </a:solidFill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push --set-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upstream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features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/f4</a:t>
            </a:r>
          </a:p>
          <a:p>
            <a:pPr marL="0" indent="0" algn="ctr">
              <a:buNone/>
            </a:pP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Pusht den lokalen </a:t>
            </a:r>
            <a:r>
              <a:rPr lang="de-DE" sz="1600" dirty="0" err="1" smtClean="0">
                <a:solidFill>
                  <a:schemeClr val="bg1">
                    <a:lumMod val="50000"/>
                  </a:schemeClr>
                </a:solidFill>
              </a:rPr>
              <a:t>Branch</a:t>
            </a: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 auf den </a:t>
            </a:r>
            <a:r>
              <a:rPr lang="de-DE" sz="1600" dirty="0" err="1" smtClean="0">
                <a:solidFill>
                  <a:schemeClr val="bg1">
                    <a:lumMod val="50000"/>
                  </a:schemeClr>
                </a:solidFill>
              </a:rPr>
              <a:t>Branch</a:t>
            </a: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 „</a:t>
            </a:r>
            <a:r>
              <a:rPr lang="de-DE" sz="1600" dirty="0" err="1" smtClean="0">
                <a:solidFill>
                  <a:schemeClr val="bg1">
                    <a:lumMod val="50000"/>
                  </a:schemeClr>
                </a:solidFill>
              </a:rPr>
              <a:t>features</a:t>
            </a: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/f4“ und speichert die Verbindung</a:t>
            </a:r>
          </a:p>
          <a:p>
            <a:pPr marL="0" indent="0">
              <a:buNone/>
            </a:pPr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TRACKING BRANCH VERBINDEN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37845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PULL =&gt; FETCH / MERGE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PULL [ STREICHEN?]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918022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push 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endParaRPr lang="de-DE" sz="16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400050" lvl="1" indent="0">
              <a:buNone/>
            </a:pPr>
            <a:r>
              <a:rPr lang="de-DE" sz="1400" dirty="0" smtClean="0">
                <a:latin typeface="Calibri"/>
                <a:cs typeface="Calibri"/>
              </a:rPr>
              <a:t>Wenn </a:t>
            </a:r>
            <a:r>
              <a:rPr lang="de-DE" sz="1400" dirty="0" err="1" smtClean="0">
                <a:latin typeface="Calibri"/>
                <a:cs typeface="Calibri"/>
              </a:rPr>
              <a:t>Refspec</a:t>
            </a:r>
            <a:r>
              <a:rPr lang="de-DE" sz="1400" dirty="0" smtClean="0">
                <a:latin typeface="Calibri"/>
                <a:cs typeface="Calibri"/>
              </a:rPr>
              <a:t> in </a:t>
            </a:r>
            <a:r>
              <a:rPr lang="de-DE" sz="1400" dirty="0" err="1" smtClean="0">
                <a:solidFill>
                  <a:srgbClr val="009587"/>
                </a:solidFill>
                <a:latin typeface="Calibri"/>
                <a:cs typeface="Calibri"/>
              </a:rPr>
              <a:t>remote.origin.push</a:t>
            </a:r>
            <a:r>
              <a:rPr lang="de-DE" sz="1400" dirty="0" smtClean="0">
                <a:latin typeface="Calibri"/>
                <a:cs typeface="Calibri"/>
              </a:rPr>
              <a:t> gesetzt ist, gemäß dieser </a:t>
            </a:r>
            <a:r>
              <a:rPr lang="de-DE" sz="1400" dirty="0" err="1" smtClean="0">
                <a:latin typeface="Calibri"/>
                <a:cs typeface="Calibri"/>
              </a:rPr>
              <a:t>Refspec</a:t>
            </a:r>
            <a:r>
              <a:rPr lang="de-DE" sz="1400" dirty="0" smtClean="0">
                <a:latin typeface="Calibri"/>
                <a:cs typeface="Calibri"/>
              </a:rPr>
              <a:t> pushen (ggf. mehrere </a:t>
            </a:r>
            <a:r>
              <a:rPr lang="de-DE" sz="1400" dirty="0" err="1" smtClean="0">
                <a:latin typeface="Calibri"/>
                <a:cs typeface="Calibri"/>
              </a:rPr>
              <a:t>Branches</a:t>
            </a:r>
            <a:r>
              <a:rPr lang="de-DE" sz="1400" dirty="0" smtClean="0">
                <a:latin typeface="Calibri"/>
                <a:cs typeface="Calibri"/>
              </a:rPr>
              <a:t>!). Ansonsten Strategie verwenden, die in </a:t>
            </a:r>
            <a:r>
              <a:rPr lang="de-DE" sz="1400" dirty="0" err="1" smtClean="0">
                <a:solidFill>
                  <a:srgbClr val="009587"/>
                </a:solidFill>
                <a:latin typeface="Calibri"/>
                <a:cs typeface="Calibri"/>
              </a:rPr>
              <a:t>push.default</a:t>
            </a:r>
            <a:r>
              <a:rPr lang="de-DE" sz="1400" dirty="0" smtClean="0">
                <a:solidFill>
                  <a:srgbClr val="009587"/>
                </a:solidFill>
                <a:latin typeface="Calibri"/>
                <a:cs typeface="Calibri"/>
              </a:rPr>
              <a:t> </a:t>
            </a:r>
            <a:r>
              <a:rPr lang="de-DE" sz="1400" dirty="0" smtClean="0">
                <a:latin typeface="Calibri"/>
                <a:cs typeface="Calibri"/>
              </a:rPr>
              <a:t>konfiguriert ist</a:t>
            </a:r>
            <a:endParaRPr lang="de-DE" sz="1400" dirty="0">
              <a:latin typeface="Calibri"/>
              <a:cs typeface="Calibri"/>
            </a:endParaRPr>
          </a:p>
          <a:p>
            <a:endParaRPr lang="de-DE" sz="12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push 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master</a:t>
            </a:r>
            <a:endParaRPr lang="de-DE" sz="16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push 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master:qa</a:t>
            </a:r>
            <a:endParaRPr lang="de-DE" sz="16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400050" lvl="1" indent="0">
              <a:buNone/>
            </a:pPr>
            <a:r>
              <a:rPr lang="de-DE" sz="1400" dirty="0" smtClean="0"/>
              <a:t>Überträgt </a:t>
            </a:r>
            <a:r>
              <a:rPr lang="de-DE" sz="1400" dirty="0" err="1" smtClean="0"/>
              <a:t>Commits</a:t>
            </a:r>
            <a:r>
              <a:rPr lang="de-DE" sz="1400" dirty="0" smtClean="0"/>
              <a:t> vom lokalen </a:t>
            </a:r>
            <a:r>
              <a:rPr lang="de-DE" sz="1400" dirty="0" smtClean="0">
                <a:solidFill>
                  <a:srgbClr val="009587"/>
                </a:solidFill>
              </a:rPr>
              <a:t>master</a:t>
            </a:r>
            <a:r>
              <a:rPr lang="de-DE" sz="1400" dirty="0" smtClean="0"/>
              <a:t>-</a:t>
            </a:r>
            <a:r>
              <a:rPr lang="de-DE" sz="1400" dirty="0" err="1" smtClean="0"/>
              <a:t>Branch</a:t>
            </a:r>
            <a:r>
              <a:rPr lang="de-DE" sz="1400" dirty="0" smtClean="0"/>
              <a:t> auf einen </a:t>
            </a:r>
            <a:r>
              <a:rPr lang="de-DE" sz="1400" dirty="0" err="1" smtClean="0"/>
              <a:t>Branch</a:t>
            </a:r>
            <a:r>
              <a:rPr lang="de-DE" sz="1400" dirty="0" smtClean="0"/>
              <a:t> im Remote-Repository </a:t>
            </a:r>
            <a:r>
              <a:rPr lang="de-DE" sz="1400" dirty="0" err="1" smtClean="0">
                <a:solidFill>
                  <a:srgbClr val="009587"/>
                </a:solidFill>
              </a:rPr>
              <a:t>origin</a:t>
            </a:r>
            <a:r>
              <a:rPr lang="de-DE" sz="1400" dirty="0" smtClean="0"/>
              <a:t>. </a:t>
            </a:r>
          </a:p>
          <a:p>
            <a:pPr marL="400050" lvl="1" indent="0">
              <a:buNone/>
            </a:pPr>
            <a:endParaRPr lang="de-DE" sz="1100" dirty="0" smtClean="0"/>
          </a:p>
          <a:p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 push </a:t>
            </a:r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heads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/*: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heads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/*</a:t>
            </a:r>
            <a:endParaRPr lang="de-DE" sz="16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400050" lvl="1" indent="0">
              <a:buNone/>
            </a:pPr>
            <a:r>
              <a:rPr lang="de-DE" sz="1400" dirty="0"/>
              <a:t>Überträgt </a:t>
            </a:r>
            <a:r>
              <a:rPr lang="de-DE" sz="1400" dirty="0" err="1"/>
              <a:t>Commits</a:t>
            </a:r>
            <a:r>
              <a:rPr lang="de-DE" sz="1400" dirty="0"/>
              <a:t> </a:t>
            </a:r>
            <a:r>
              <a:rPr lang="de-DE" sz="1400" dirty="0" smtClean="0"/>
              <a:t>von allen lokalen </a:t>
            </a:r>
            <a:r>
              <a:rPr lang="de-DE" sz="1400" dirty="0" err="1" smtClean="0"/>
              <a:t>Branches</a:t>
            </a:r>
            <a:r>
              <a:rPr lang="de-DE" sz="1400" dirty="0" smtClean="0"/>
              <a:t> in das Remote</a:t>
            </a:r>
            <a:r>
              <a:rPr lang="de-DE" sz="1400" dirty="0"/>
              <a:t>-Repository </a:t>
            </a:r>
            <a:r>
              <a:rPr lang="de-DE" sz="1400" dirty="0" err="1">
                <a:solidFill>
                  <a:srgbClr val="009587"/>
                </a:solidFill>
              </a:rPr>
              <a:t>origin</a:t>
            </a:r>
            <a:r>
              <a:rPr lang="de-DE" sz="1400" dirty="0"/>
              <a:t>. </a:t>
            </a:r>
          </a:p>
          <a:p>
            <a:pPr marL="400050" lvl="1" indent="0">
              <a:buNone/>
            </a:pPr>
            <a:endParaRPr lang="de-DE" sz="1100" dirty="0" smtClean="0"/>
          </a:p>
          <a:p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 push –f </a:t>
            </a:r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master:qa</a:t>
            </a:r>
            <a:endParaRPr lang="de-DE" sz="16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400050" lvl="1" indent="0">
              <a:buNone/>
            </a:pPr>
            <a:r>
              <a:rPr lang="de-DE" sz="1400" dirty="0">
                <a:cs typeface="Calibri"/>
              </a:rPr>
              <a:t>Überträgt </a:t>
            </a:r>
            <a:r>
              <a:rPr lang="de-DE" sz="1400" dirty="0" err="1">
                <a:cs typeface="Calibri"/>
              </a:rPr>
              <a:t>Commits</a:t>
            </a:r>
            <a:r>
              <a:rPr lang="de-DE" sz="1400" dirty="0">
                <a:cs typeface="Calibri"/>
              </a:rPr>
              <a:t> auch dann, wenn im Remote-Repository kein fast-forward möglich ist („</a:t>
            </a:r>
            <a:r>
              <a:rPr lang="de-DE" sz="1400" dirty="0" err="1">
                <a:cs typeface="Calibri"/>
              </a:rPr>
              <a:t>force</a:t>
            </a:r>
            <a:r>
              <a:rPr lang="de-DE" sz="1400" dirty="0">
                <a:cs typeface="Calibri"/>
              </a:rPr>
              <a:t> push“). Im Remote-Repository können </a:t>
            </a:r>
            <a:r>
              <a:rPr lang="de-DE" sz="1400" dirty="0" err="1">
                <a:cs typeface="Calibri"/>
              </a:rPr>
              <a:t>Commits</a:t>
            </a:r>
            <a:r>
              <a:rPr lang="de-DE" sz="1400" dirty="0">
                <a:cs typeface="Calibri"/>
              </a:rPr>
              <a:t> verloren gehen! In anderen Klonen kommt es zu </a:t>
            </a:r>
            <a:r>
              <a:rPr lang="de-DE" sz="1400" dirty="0" err="1">
                <a:cs typeface="Calibri"/>
              </a:rPr>
              <a:t>Merge</a:t>
            </a:r>
            <a:r>
              <a:rPr lang="de-DE" sz="1400" dirty="0">
                <a:cs typeface="Calibri"/>
              </a:rPr>
              <a:t>-Konflikten</a:t>
            </a:r>
            <a:r>
              <a:rPr lang="de-DE" sz="1400" dirty="0" smtClean="0">
                <a:cs typeface="Calibri"/>
              </a:rPr>
              <a:t>!</a:t>
            </a:r>
          </a:p>
          <a:p>
            <a:endParaRPr lang="de-DE" sz="12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push 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--tags</a:t>
            </a:r>
            <a:endParaRPr lang="de-DE" sz="16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400050" lvl="1" indent="0">
              <a:buNone/>
            </a:pPr>
            <a:r>
              <a:rPr lang="de-DE" sz="1400" dirty="0"/>
              <a:t>Überträgt </a:t>
            </a:r>
            <a:r>
              <a:rPr lang="de-DE" sz="1400" dirty="0" smtClean="0"/>
              <a:t>die Tags aus dem lokalen Repository in das Remote-Repository. </a:t>
            </a:r>
            <a:endParaRPr lang="de-DE" sz="1400" dirty="0"/>
          </a:p>
          <a:p>
            <a:pPr marL="400050" lvl="1" indent="0">
              <a:buNone/>
            </a:pPr>
            <a:endParaRPr lang="de-DE" sz="1100" dirty="0">
              <a:cs typeface="Calibri"/>
            </a:endParaRPr>
          </a:p>
          <a:p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push 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: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master</a:t>
            </a:r>
            <a:endParaRPr lang="de-DE" sz="16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400050" lvl="1" indent="0">
              <a:buNone/>
            </a:pPr>
            <a:r>
              <a:rPr lang="de-DE" sz="1400" dirty="0" smtClean="0">
                <a:latin typeface="Calibri"/>
                <a:cs typeface="Calibri"/>
              </a:rPr>
              <a:t>Löscht den </a:t>
            </a:r>
            <a:r>
              <a:rPr lang="de-DE" sz="1400" dirty="0" err="1" smtClean="0">
                <a:latin typeface="Calibri"/>
                <a:cs typeface="Calibri"/>
              </a:rPr>
              <a:t>Branch</a:t>
            </a:r>
            <a:r>
              <a:rPr lang="de-DE" sz="1400" dirty="0" smtClean="0">
                <a:latin typeface="Calibri"/>
                <a:cs typeface="Calibri"/>
              </a:rPr>
              <a:t> „</a:t>
            </a:r>
            <a:r>
              <a:rPr lang="de-DE" sz="1400" dirty="0" err="1" smtClean="0">
                <a:latin typeface="Calibri"/>
                <a:cs typeface="Calibri"/>
              </a:rPr>
              <a:t>master</a:t>
            </a:r>
            <a:r>
              <a:rPr lang="de-DE" sz="1400" dirty="0" smtClean="0">
                <a:latin typeface="Calibri"/>
                <a:cs typeface="Calibri"/>
              </a:rPr>
              <a:t>“ im Remote-Repository („Übertrage </a:t>
            </a:r>
            <a:r>
              <a:rPr lang="de-DE" sz="1400" i="1" dirty="0" smtClean="0">
                <a:latin typeface="Calibri"/>
                <a:cs typeface="Calibri"/>
              </a:rPr>
              <a:t>nichts</a:t>
            </a:r>
            <a:r>
              <a:rPr lang="de-DE" sz="1400" dirty="0" smtClean="0">
                <a:latin typeface="Calibri"/>
                <a:cs typeface="Calibri"/>
              </a:rPr>
              <a:t> nach </a:t>
            </a:r>
            <a:r>
              <a:rPr lang="de-DE" sz="1400" dirty="0" err="1" smtClean="0">
                <a:latin typeface="Calibri"/>
                <a:cs typeface="Calibri"/>
              </a:rPr>
              <a:t>master</a:t>
            </a:r>
            <a:r>
              <a:rPr lang="de-DE" sz="1400" dirty="0" smtClean="0">
                <a:latin typeface="Calibri"/>
                <a:cs typeface="Calibri"/>
              </a:rPr>
              <a:t>“)</a:t>
            </a:r>
          </a:p>
          <a:p>
            <a:pPr marL="0" indent="0">
              <a:buNone/>
            </a:pPr>
            <a:endParaRPr lang="de-DE" sz="1400" dirty="0" smtClean="0"/>
          </a:p>
          <a:p>
            <a:pPr lvl="1"/>
            <a:endParaRPr lang="de-DE" sz="1200" dirty="0" smtClean="0"/>
          </a:p>
          <a:p>
            <a:endParaRPr lang="de-DE" sz="1400" dirty="0"/>
          </a:p>
          <a:p>
            <a:endParaRPr lang="de-DE" sz="1400" dirty="0"/>
          </a:p>
          <a:p>
            <a:endParaRPr lang="de-DE" sz="140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PUSH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807432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2400" dirty="0" smtClean="0"/>
              <a:t>Mögliche Werte:</a:t>
            </a:r>
          </a:p>
          <a:p>
            <a:r>
              <a:rPr lang="de-DE" sz="2400" b="1" dirty="0">
                <a:solidFill>
                  <a:srgbClr val="009587"/>
                </a:solidFill>
              </a:rPr>
              <a:t>s</a:t>
            </a:r>
            <a:r>
              <a:rPr lang="de-DE" sz="2400" b="1" dirty="0" smtClean="0">
                <a:solidFill>
                  <a:srgbClr val="009587"/>
                </a:solidFill>
              </a:rPr>
              <a:t>imple</a:t>
            </a:r>
            <a:r>
              <a:rPr lang="de-DE" sz="2400" dirty="0" smtClean="0"/>
              <a:t>: überträgt aktuellen </a:t>
            </a:r>
            <a:r>
              <a:rPr lang="de-DE" sz="2400" dirty="0" err="1" smtClean="0"/>
              <a:t>Branch</a:t>
            </a:r>
            <a:r>
              <a:rPr lang="de-DE" sz="2400" dirty="0" smtClean="0"/>
              <a:t>, wenn sein Name mit dem des </a:t>
            </a:r>
            <a:r>
              <a:rPr lang="de-DE" sz="2400" dirty="0" err="1" smtClean="0"/>
              <a:t>Upstream-Branchs</a:t>
            </a:r>
            <a:r>
              <a:rPr lang="de-DE" sz="2400" dirty="0" smtClean="0"/>
              <a:t> übereinstimmt (</a:t>
            </a:r>
            <a:r>
              <a:rPr lang="de-DE" sz="2400" b="1" dirty="0" smtClean="0"/>
              <a:t>Default seit </a:t>
            </a:r>
            <a:r>
              <a:rPr lang="de-DE" sz="2400" b="1" dirty="0" err="1" smtClean="0"/>
              <a:t>Git</a:t>
            </a:r>
            <a:r>
              <a:rPr lang="de-DE" sz="2400" b="1" dirty="0" smtClean="0"/>
              <a:t> 2.0</a:t>
            </a:r>
            <a:r>
              <a:rPr lang="de-DE" sz="2400" dirty="0" smtClean="0"/>
              <a:t>)</a:t>
            </a:r>
          </a:p>
          <a:p>
            <a:r>
              <a:rPr lang="de-DE" sz="2400" b="1" dirty="0" err="1">
                <a:solidFill>
                  <a:srgbClr val="009587"/>
                </a:solidFill>
              </a:rPr>
              <a:t>m</a:t>
            </a:r>
            <a:r>
              <a:rPr lang="de-DE" sz="2400" b="1" dirty="0" err="1" smtClean="0">
                <a:solidFill>
                  <a:srgbClr val="009587"/>
                </a:solidFill>
              </a:rPr>
              <a:t>atching</a:t>
            </a:r>
            <a:r>
              <a:rPr lang="de-DE" sz="2400" dirty="0" smtClean="0"/>
              <a:t>: Überträgt </a:t>
            </a:r>
            <a:r>
              <a:rPr lang="de-DE" sz="2400" i="1" dirty="0" smtClean="0"/>
              <a:t>alle</a:t>
            </a:r>
            <a:r>
              <a:rPr lang="de-DE" sz="2400" dirty="0" smtClean="0"/>
              <a:t> lokalen </a:t>
            </a:r>
            <a:r>
              <a:rPr lang="de-DE" sz="2400" dirty="0" err="1" smtClean="0"/>
              <a:t>Branches</a:t>
            </a:r>
            <a:r>
              <a:rPr lang="de-DE" sz="2400" dirty="0" smtClean="0"/>
              <a:t>, zu denen es einen gleichnamigen Remote-</a:t>
            </a:r>
            <a:r>
              <a:rPr lang="de-DE" sz="2400" dirty="0" err="1" smtClean="0"/>
              <a:t>Branch</a:t>
            </a:r>
            <a:r>
              <a:rPr lang="de-DE" sz="2400" dirty="0" smtClean="0"/>
              <a:t> gibt (Default vor </a:t>
            </a:r>
            <a:r>
              <a:rPr lang="de-DE" sz="2400" dirty="0" err="1" smtClean="0"/>
              <a:t>Git</a:t>
            </a:r>
            <a:r>
              <a:rPr lang="de-DE" sz="2400" dirty="0" smtClean="0"/>
              <a:t> 2.0)</a:t>
            </a:r>
          </a:p>
          <a:p>
            <a:r>
              <a:rPr lang="de-DE" sz="2400" b="1" dirty="0" err="1">
                <a:solidFill>
                  <a:srgbClr val="009587"/>
                </a:solidFill>
              </a:rPr>
              <a:t>c</a:t>
            </a:r>
            <a:r>
              <a:rPr lang="de-DE" sz="2400" b="1" dirty="0" err="1" smtClean="0">
                <a:solidFill>
                  <a:srgbClr val="009587"/>
                </a:solidFill>
              </a:rPr>
              <a:t>urrent</a:t>
            </a:r>
            <a:r>
              <a:rPr lang="de-DE" sz="2400" dirty="0" smtClean="0"/>
              <a:t>:</a:t>
            </a:r>
            <a:r>
              <a:rPr lang="de-DE" sz="2400" dirty="0" smtClean="0">
                <a:solidFill>
                  <a:srgbClr val="009587"/>
                </a:solidFill>
              </a:rPr>
              <a:t> </a:t>
            </a:r>
            <a:r>
              <a:rPr lang="de-DE" sz="2400" dirty="0" smtClean="0"/>
              <a:t>überträgt den aktuellen </a:t>
            </a:r>
            <a:r>
              <a:rPr lang="de-DE" sz="2400" dirty="0" err="1" smtClean="0"/>
              <a:t>Branch</a:t>
            </a:r>
            <a:r>
              <a:rPr lang="de-DE" sz="2400" dirty="0" smtClean="0"/>
              <a:t> in ein </a:t>
            </a:r>
            <a:r>
              <a:rPr lang="de-DE" sz="2400" dirty="0" err="1" smtClean="0"/>
              <a:t>Branch</a:t>
            </a:r>
            <a:r>
              <a:rPr lang="de-DE" sz="2400" dirty="0" smtClean="0"/>
              <a:t> mit gleichem Namen im Remote-Repository (unabhängig davon, ober der Remote-</a:t>
            </a:r>
            <a:r>
              <a:rPr lang="de-DE" sz="2400" dirty="0" err="1" smtClean="0"/>
              <a:t>Branch</a:t>
            </a:r>
            <a:r>
              <a:rPr lang="de-DE" sz="2400" dirty="0" smtClean="0"/>
              <a:t> existiert und unabhängig vom </a:t>
            </a:r>
            <a:r>
              <a:rPr lang="de-DE" sz="2400" dirty="0" err="1" smtClean="0"/>
              <a:t>Upstream-Branch</a:t>
            </a:r>
            <a:r>
              <a:rPr lang="de-DE" sz="2400" dirty="0" smtClean="0"/>
              <a:t>)</a:t>
            </a:r>
          </a:p>
          <a:p>
            <a:r>
              <a:rPr lang="de-DE" sz="2400" b="1" dirty="0" err="1">
                <a:solidFill>
                  <a:srgbClr val="009587"/>
                </a:solidFill>
              </a:rPr>
              <a:t>u</a:t>
            </a:r>
            <a:r>
              <a:rPr lang="de-DE" sz="2400" b="1" dirty="0" err="1" smtClean="0">
                <a:solidFill>
                  <a:srgbClr val="009587"/>
                </a:solidFill>
              </a:rPr>
              <a:t>pstream</a:t>
            </a:r>
            <a:r>
              <a:rPr lang="de-DE" sz="2400" dirty="0" smtClean="0"/>
              <a:t>: Pusht aktuellen </a:t>
            </a:r>
            <a:r>
              <a:rPr lang="de-DE" sz="2400" dirty="0" err="1" smtClean="0"/>
              <a:t>Branch</a:t>
            </a:r>
            <a:r>
              <a:rPr lang="de-DE" sz="2400" dirty="0" smtClean="0"/>
              <a:t> zum </a:t>
            </a:r>
            <a:r>
              <a:rPr lang="de-DE" sz="2400" dirty="0" err="1" smtClean="0"/>
              <a:t>Upstream-Branch</a:t>
            </a:r>
            <a:r>
              <a:rPr lang="de-DE" sz="2400" dirty="0" smtClean="0"/>
              <a:t>. Nur im „zentralen“ Workflow sinnvoll.</a:t>
            </a:r>
          </a:p>
          <a:p>
            <a:r>
              <a:rPr lang="de-DE" sz="2400" b="1" dirty="0" err="1">
                <a:solidFill>
                  <a:srgbClr val="009587"/>
                </a:solidFill>
              </a:rPr>
              <a:t>n</a:t>
            </a:r>
            <a:r>
              <a:rPr lang="de-DE" sz="2400" b="1" dirty="0" err="1" smtClean="0">
                <a:solidFill>
                  <a:srgbClr val="009587"/>
                </a:solidFill>
              </a:rPr>
              <a:t>othing</a:t>
            </a:r>
            <a:r>
              <a:rPr lang="de-DE" sz="2400" dirty="0" smtClean="0"/>
              <a:t>: Kein Push. Kann verhindert werden, um „versehentliche“ </a:t>
            </a:r>
            <a:r>
              <a:rPr lang="de-DE" sz="2400" dirty="0" err="1" smtClean="0"/>
              <a:t>Pushes</a:t>
            </a:r>
            <a:r>
              <a:rPr lang="de-DE" sz="2400" dirty="0" smtClean="0"/>
              <a:t> zu verhindern</a:t>
            </a:r>
            <a:endParaRPr lang="de-DE" sz="24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PUSH.DEFAULT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231831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DIE WORKSHOP-VM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VORBEREITUNG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3506001"/>
            <a:ext cx="6267608" cy="410682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490792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Installation</a:t>
            </a:r>
          </a:p>
          <a:p>
            <a:r>
              <a:rPr lang="de-DE" dirty="0" smtClean="0"/>
              <a:t>Inhalt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12082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de-DE" sz="2400" dirty="0" smtClean="0"/>
              <a:t>Keine </a:t>
            </a:r>
            <a:r>
              <a:rPr lang="de-DE" sz="2400" dirty="0" err="1" smtClean="0"/>
              <a:t>refspec</a:t>
            </a:r>
            <a:r>
              <a:rPr lang="de-DE" sz="2400" dirty="0" smtClean="0"/>
              <a:t> in </a:t>
            </a:r>
            <a:r>
              <a:rPr lang="de-DE" sz="2400" dirty="0" smtClean="0">
                <a:solidFill>
                  <a:srgbClr val="009587"/>
                </a:solidFill>
              </a:rPr>
              <a:t>remote.*.push </a:t>
            </a:r>
            <a:r>
              <a:rPr lang="de-DE" sz="2400" dirty="0" smtClean="0"/>
              <a:t>konfigurieren</a:t>
            </a:r>
          </a:p>
          <a:p>
            <a:endParaRPr lang="de-DE" sz="2400" dirty="0" smtClean="0"/>
          </a:p>
          <a:p>
            <a:r>
              <a:rPr lang="de-DE" sz="2400" dirty="0" smtClean="0"/>
              <a:t>Lokaler </a:t>
            </a:r>
            <a:r>
              <a:rPr lang="de-DE" sz="2400" dirty="0" err="1"/>
              <a:t>Branchname</a:t>
            </a:r>
            <a:r>
              <a:rPr lang="de-DE" sz="2400" dirty="0"/>
              <a:t> sollte Remote-</a:t>
            </a:r>
            <a:r>
              <a:rPr lang="de-DE" sz="2400" dirty="0" err="1"/>
              <a:t>Branchnamen</a:t>
            </a:r>
            <a:r>
              <a:rPr lang="de-DE" sz="2400" dirty="0"/>
              <a:t> entsprechen</a:t>
            </a:r>
          </a:p>
          <a:p>
            <a:endParaRPr lang="de-DE" sz="2400" dirty="0" smtClean="0"/>
          </a:p>
          <a:p>
            <a:r>
              <a:rPr lang="de-DE" sz="2400" dirty="0" err="1" smtClean="0"/>
              <a:t>push.default</a:t>
            </a:r>
            <a:r>
              <a:rPr lang="de-DE" sz="2400" dirty="0" smtClean="0"/>
              <a:t> auf simple setzen</a:t>
            </a:r>
          </a:p>
          <a:p>
            <a:pPr marL="400050" lvl="1" indent="0">
              <a:buNone/>
            </a:pPr>
            <a:r>
              <a:rPr lang="de-DE" sz="2000" dirty="0" err="1" smtClean="0">
                <a:solidFill>
                  <a:srgbClr val="009587"/>
                </a:solidFill>
              </a:rPr>
              <a:t>git</a:t>
            </a:r>
            <a:r>
              <a:rPr lang="de-DE" sz="2000" dirty="0" smtClean="0">
                <a:solidFill>
                  <a:srgbClr val="009587"/>
                </a:solidFill>
              </a:rPr>
              <a:t> </a:t>
            </a:r>
            <a:r>
              <a:rPr lang="de-DE" sz="2000" dirty="0" err="1" smtClean="0">
                <a:solidFill>
                  <a:srgbClr val="009587"/>
                </a:solidFill>
              </a:rPr>
              <a:t>config</a:t>
            </a:r>
            <a:r>
              <a:rPr lang="de-DE" sz="2000" dirty="0" smtClean="0">
                <a:solidFill>
                  <a:srgbClr val="009587"/>
                </a:solidFill>
              </a:rPr>
              <a:t> --global </a:t>
            </a:r>
            <a:r>
              <a:rPr lang="de-DE" sz="2000" dirty="0" err="1" smtClean="0">
                <a:solidFill>
                  <a:srgbClr val="009587"/>
                </a:solidFill>
              </a:rPr>
              <a:t>push.default</a:t>
            </a:r>
            <a:r>
              <a:rPr lang="de-DE" sz="2000" dirty="0" smtClean="0">
                <a:solidFill>
                  <a:srgbClr val="009587"/>
                </a:solidFill>
              </a:rPr>
              <a:t> simple</a:t>
            </a:r>
          </a:p>
          <a:p>
            <a:endParaRPr lang="de-DE" sz="2400" dirty="0" smtClean="0"/>
          </a:p>
          <a:p>
            <a:r>
              <a:rPr lang="de-DE" sz="2400" dirty="0" smtClean="0"/>
              <a:t>Im Zweifelsfall beim Push genau angeben, was gepusht werden soll</a:t>
            </a:r>
          </a:p>
          <a:p>
            <a:pPr marL="400050" lvl="1" indent="0">
              <a:buNone/>
            </a:pPr>
            <a:r>
              <a:rPr lang="de-DE" sz="2000" dirty="0" err="1" smtClean="0">
                <a:solidFill>
                  <a:srgbClr val="009587"/>
                </a:solidFill>
              </a:rPr>
              <a:t>git</a:t>
            </a:r>
            <a:r>
              <a:rPr lang="de-DE" sz="2000" dirty="0" smtClean="0">
                <a:solidFill>
                  <a:srgbClr val="009587"/>
                </a:solidFill>
              </a:rPr>
              <a:t> push </a:t>
            </a:r>
            <a:r>
              <a:rPr lang="de-DE" sz="2000" dirty="0" err="1" smtClean="0">
                <a:solidFill>
                  <a:srgbClr val="009587"/>
                </a:solidFill>
              </a:rPr>
              <a:t>origin</a:t>
            </a:r>
            <a:r>
              <a:rPr lang="de-DE" sz="2000" dirty="0" smtClean="0">
                <a:solidFill>
                  <a:srgbClr val="009587"/>
                </a:solidFill>
              </a:rPr>
              <a:t> </a:t>
            </a:r>
            <a:r>
              <a:rPr lang="de-DE" sz="2000" dirty="0" err="1" smtClean="0">
                <a:solidFill>
                  <a:srgbClr val="009587"/>
                </a:solidFill>
              </a:rPr>
              <a:t>src:dest</a:t>
            </a:r>
            <a:endParaRPr lang="de-DE" sz="2000" dirty="0" smtClean="0">
              <a:solidFill>
                <a:srgbClr val="009587"/>
              </a:solidFill>
            </a:endParaRPr>
          </a:p>
          <a:p>
            <a:endParaRPr lang="de-DE" sz="24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PUSH EMPFEHLUNG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387857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de-DE" dirty="0"/>
          </a:p>
          <a:p>
            <a:pPr marL="0" indent="0" algn="ctr">
              <a:buNone/>
            </a:pPr>
            <a:endParaRPr lang="de-DE" dirty="0" smtClean="0"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checkout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branchname</a:t>
            </a:r>
            <a:endParaRPr lang="de-DE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pull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branchname</a:t>
            </a: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endParaRPr lang="de-DE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push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: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branchname</a:t>
            </a: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WTF ??!!!?!?!?!?!?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300143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BRANCH MODELLE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3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3597265"/>
            <a:ext cx="6267608" cy="399274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574449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Workflows in der Entwicklung</a:t>
            </a:r>
          </a:p>
          <a:p>
            <a:r>
              <a:rPr lang="de-DE" dirty="0" err="1" smtClean="0"/>
              <a:t>Releaseprozesse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13331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Typische </a:t>
            </a:r>
            <a:r>
              <a:rPr lang="de-DE" dirty="0" err="1" smtClean="0"/>
              <a:t>Workflows</a:t>
            </a:r>
            <a:r>
              <a:rPr lang="de-DE" dirty="0" smtClean="0"/>
              <a:t> in der Entwicklung</a:t>
            </a:r>
            <a:endParaRPr lang="de-DE" dirty="0"/>
          </a:p>
        </p:txBody>
      </p:sp>
      <p:pic>
        <p:nvPicPr>
          <p:cNvPr id="6" name="Bild 5" descr="photosmart-nachlieferun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4734" y="1179616"/>
            <a:ext cx="5674784" cy="4673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3285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Arbeiten mit gemeinsamen </a:t>
            </a:r>
            <a:r>
              <a:rPr lang="de-DE" dirty="0" err="1" smtClean="0"/>
              <a:t>Branch</a:t>
            </a:r>
            <a:r>
              <a:rPr lang="de-DE" dirty="0" smtClean="0"/>
              <a:t> (</a:t>
            </a:r>
            <a:r>
              <a:rPr lang="de-DE" dirty="0" err="1" smtClean="0"/>
              <a:t>Merge</a:t>
            </a:r>
            <a:r>
              <a:rPr lang="de-DE" dirty="0" smtClean="0"/>
              <a:t>)</a:t>
            </a:r>
            <a:endParaRPr lang="de-DE" dirty="0"/>
          </a:p>
        </p:txBody>
      </p:sp>
      <p:pic>
        <p:nvPicPr>
          <p:cNvPr id="9" name="abb-Branches-gemeinsam-ueberblick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5884" y="1024402"/>
            <a:ext cx="4329748" cy="5017183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Shape 521"/>
          <p:cNvSpPr/>
          <p:nvPr/>
        </p:nvSpPr>
        <p:spPr>
          <a:xfrm>
            <a:off x="2088956" y="6108573"/>
            <a:ext cx="2236572" cy="2371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70000" lnSpcReduction="20000"/>
          </a:bodyPr>
          <a:lstStyle>
            <a:lvl1pPr algn="l" defTabSz="566674">
              <a:buFont typeface="Gill Sans"/>
              <a:defRPr sz="1358">
                <a:solidFill>
                  <a:srgbClr val="5E5E5E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358">
                <a:solidFill>
                  <a:srgbClr val="5E5E5E"/>
                </a:solidFill>
              </a:rPr>
              <a:t>* aus „Git - Grundlagen und Workflows“</a:t>
            </a:r>
          </a:p>
        </p:txBody>
      </p:sp>
      <p:sp>
        <p:nvSpPr>
          <p:cNvPr id="11" name="Inhaltsplatzhalter 1"/>
          <p:cNvSpPr>
            <a:spLocks noGrp="1"/>
          </p:cNvSpPr>
          <p:nvPr>
            <p:ph idx="1"/>
          </p:nvPr>
        </p:nvSpPr>
        <p:spPr>
          <a:xfrm>
            <a:off x="4837808" y="1041400"/>
            <a:ext cx="3990308" cy="5084763"/>
          </a:xfrm>
        </p:spPr>
        <p:txBody>
          <a:bodyPr>
            <a:normAutofit fontScale="62500" lnSpcReduction="20000"/>
          </a:bodyPr>
          <a:lstStyle/>
          <a:p>
            <a:r>
              <a:rPr lang="de-DE" dirty="0" smtClean="0">
                <a:cs typeface="Courier New"/>
              </a:rPr>
              <a:t>Alle Änderungen für alle </a:t>
            </a:r>
            <a:r>
              <a:rPr lang="de-DE" dirty="0" err="1" smtClean="0">
                <a:cs typeface="Courier New"/>
              </a:rPr>
              <a:t>Tasks</a:t>
            </a:r>
            <a:r>
              <a:rPr lang="de-DE" dirty="0" smtClean="0">
                <a:cs typeface="Courier New"/>
              </a:rPr>
              <a:t> werden auf dem „</a:t>
            </a:r>
            <a:r>
              <a:rPr lang="de-DE" dirty="0" err="1" smtClean="0">
                <a:cs typeface="Courier New"/>
              </a:rPr>
              <a:t>master“-Branch</a:t>
            </a:r>
            <a:r>
              <a:rPr lang="de-DE" dirty="0" smtClean="0">
                <a:cs typeface="Courier New"/>
              </a:rPr>
              <a:t> durchgeführt.</a:t>
            </a:r>
          </a:p>
          <a:p>
            <a:endParaRPr lang="de-DE" dirty="0" smtClean="0">
              <a:cs typeface="Courier New"/>
            </a:endParaRPr>
          </a:p>
          <a:p>
            <a:r>
              <a:rPr lang="de-DE" dirty="0" smtClean="0">
                <a:cs typeface="Courier New"/>
              </a:rPr>
              <a:t>Orientiert sich stark an zentralen Versionsverwaltungen</a:t>
            </a:r>
          </a:p>
          <a:p>
            <a:r>
              <a:rPr lang="de-DE" dirty="0" smtClean="0">
                <a:cs typeface="Courier New"/>
              </a:rPr>
              <a:t>einfache Umsetzung</a:t>
            </a:r>
          </a:p>
          <a:p>
            <a:endParaRPr lang="de-DE" dirty="0" smtClean="0">
              <a:cs typeface="Courier New"/>
            </a:endParaRPr>
          </a:p>
          <a:p>
            <a:r>
              <a:rPr lang="de-DE" dirty="0" smtClean="0">
                <a:cs typeface="Courier New"/>
              </a:rPr>
              <a:t>Historie mit vielen </a:t>
            </a:r>
            <a:r>
              <a:rPr lang="de-DE" dirty="0" err="1" smtClean="0">
                <a:cs typeface="Courier New"/>
              </a:rPr>
              <a:t>Merge-Commits</a:t>
            </a:r>
            <a:endParaRPr lang="de-DE" dirty="0" smtClean="0">
              <a:cs typeface="Courier New"/>
            </a:endParaRPr>
          </a:p>
          <a:p>
            <a:r>
              <a:rPr lang="de-DE" dirty="0" smtClean="0">
                <a:cs typeface="Courier New"/>
              </a:rPr>
              <a:t>keine strukturelle Zuordnung zu Features</a:t>
            </a:r>
          </a:p>
          <a:p>
            <a:endParaRPr lang="de-DE" dirty="0" smtClean="0">
              <a:cs typeface="Courier New"/>
            </a:endParaRPr>
          </a:p>
          <a:p>
            <a:r>
              <a:rPr lang="de-DE" dirty="0" smtClean="0">
                <a:cs typeface="Courier New"/>
              </a:rPr>
              <a:t>In jeder </a:t>
            </a:r>
            <a:r>
              <a:rPr lang="de-DE" dirty="0" err="1" smtClean="0">
                <a:cs typeface="Courier New"/>
              </a:rPr>
              <a:t>Commit-Message</a:t>
            </a:r>
            <a:r>
              <a:rPr lang="de-DE" dirty="0" smtClean="0">
                <a:cs typeface="Courier New"/>
              </a:rPr>
              <a:t> kann die </a:t>
            </a:r>
            <a:r>
              <a:rPr lang="de-DE" dirty="0" err="1" smtClean="0">
                <a:cs typeface="Courier New"/>
              </a:rPr>
              <a:t>Task-Id</a:t>
            </a:r>
            <a:r>
              <a:rPr lang="de-DE" dirty="0" smtClean="0">
                <a:cs typeface="Courier New"/>
              </a:rPr>
              <a:t> (</a:t>
            </a:r>
            <a:r>
              <a:rPr lang="de-DE" dirty="0" err="1" smtClean="0">
                <a:cs typeface="Courier New"/>
              </a:rPr>
              <a:t>Jira</a:t>
            </a:r>
            <a:r>
              <a:rPr lang="de-DE" dirty="0" smtClean="0">
                <a:cs typeface="Courier New"/>
              </a:rPr>
              <a:t> etc) hinterlegt werden um die </a:t>
            </a:r>
            <a:r>
              <a:rPr lang="de-DE" dirty="0" err="1" smtClean="0">
                <a:cs typeface="Courier New"/>
              </a:rPr>
              <a:t>Commits</a:t>
            </a:r>
            <a:r>
              <a:rPr lang="de-DE" dirty="0" smtClean="0">
                <a:cs typeface="Courier New"/>
              </a:rPr>
              <a:t> zu unterscheiden und </a:t>
            </a:r>
            <a:r>
              <a:rPr lang="de-DE" dirty="0" err="1" smtClean="0">
                <a:cs typeface="Courier New"/>
              </a:rPr>
              <a:t>Release-Dokumentation</a:t>
            </a:r>
            <a:r>
              <a:rPr lang="de-DE" dirty="0" smtClean="0">
                <a:cs typeface="Courier New"/>
              </a:rPr>
              <a:t> zu erzeugen</a:t>
            </a:r>
          </a:p>
        </p:txBody>
      </p:sp>
    </p:spTree>
    <p:extLst>
      <p:ext uri="{BB962C8B-B14F-4D97-AF65-F5344CB8AC3E}">
        <p14:creationId xmlns:p14="http://schemas.microsoft.com/office/powerpoint/2010/main" val="26160499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ARBEITEN MIT FEATURE-BRANCHES</a:t>
            </a:r>
            <a:endParaRPr lang="de-DE" dirty="0"/>
          </a:p>
        </p:txBody>
      </p:sp>
      <p:sp>
        <p:nvSpPr>
          <p:cNvPr id="11" name="Inhaltsplatzhalter 1"/>
          <p:cNvSpPr>
            <a:spLocks noGrp="1"/>
          </p:cNvSpPr>
          <p:nvPr>
            <p:ph idx="1"/>
          </p:nvPr>
        </p:nvSpPr>
        <p:spPr>
          <a:xfrm>
            <a:off x="323528" y="4272478"/>
            <a:ext cx="8401988" cy="2180858"/>
          </a:xfrm>
        </p:spPr>
        <p:txBody>
          <a:bodyPr>
            <a:normAutofit/>
          </a:bodyPr>
          <a:lstStyle/>
          <a:p>
            <a:r>
              <a:rPr lang="de-DE" sz="2000" dirty="0" smtClean="0">
                <a:cs typeface="Courier New"/>
              </a:rPr>
              <a:t>Jedes Feature wird auf einen eigenen </a:t>
            </a:r>
            <a:r>
              <a:rPr lang="de-DE" sz="2000" dirty="0" err="1" smtClean="0">
                <a:cs typeface="Courier New"/>
              </a:rPr>
              <a:t>Branch</a:t>
            </a:r>
            <a:r>
              <a:rPr lang="de-DE" sz="2000" dirty="0" smtClean="0">
                <a:cs typeface="Courier New"/>
              </a:rPr>
              <a:t> entwickelt</a:t>
            </a:r>
          </a:p>
          <a:p>
            <a:r>
              <a:rPr lang="de-DE" sz="2000" dirty="0" smtClean="0">
                <a:cs typeface="Courier New"/>
              </a:rPr>
              <a:t>Bei allen </a:t>
            </a:r>
            <a:r>
              <a:rPr lang="de-DE" sz="2000" dirty="0" err="1" smtClean="0">
                <a:cs typeface="Courier New"/>
              </a:rPr>
              <a:t>Merges</a:t>
            </a:r>
            <a:r>
              <a:rPr lang="de-DE" sz="2000" dirty="0" smtClean="0">
                <a:cs typeface="Courier New"/>
              </a:rPr>
              <a:t> auf dem „</a:t>
            </a:r>
            <a:r>
              <a:rPr lang="de-DE" sz="2000" dirty="0" err="1" smtClean="0">
                <a:cs typeface="Courier New"/>
              </a:rPr>
              <a:t>master</a:t>
            </a:r>
            <a:r>
              <a:rPr lang="de-DE" sz="2000" dirty="0" smtClean="0">
                <a:cs typeface="Courier New"/>
              </a:rPr>
              <a:t>“-</a:t>
            </a:r>
            <a:r>
              <a:rPr lang="de-DE" sz="2000" dirty="0" err="1" smtClean="0">
                <a:cs typeface="Courier New"/>
              </a:rPr>
              <a:t>Branch</a:t>
            </a:r>
            <a:r>
              <a:rPr lang="de-DE" sz="2000" dirty="0" smtClean="0">
                <a:cs typeface="Courier New"/>
              </a:rPr>
              <a:t> werden Fast-Forward-</a:t>
            </a:r>
            <a:r>
              <a:rPr lang="de-DE" sz="2000" dirty="0" err="1" smtClean="0">
                <a:cs typeface="Courier New"/>
              </a:rPr>
              <a:t>Merges</a:t>
            </a:r>
            <a:r>
              <a:rPr lang="de-DE" sz="2000" dirty="0" smtClean="0">
                <a:cs typeface="Courier New"/>
              </a:rPr>
              <a:t> unterdrückt (Eindeutige First-Parent-Historie erzeugen)</a:t>
            </a:r>
          </a:p>
          <a:p>
            <a:r>
              <a:rPr lang="de-DE" sz="2000" dirty="0" smtClean="0">
                <a:cs typeface="Courier New"/>
              </a:rPr>
              <a:t>Austausch zwischen Features findet immer über den „</a:t>
            </a:r>
            <a:r>
              <a:rPr lang="de-DE" sz="2000" dirty="0" err="1" smtClean="0">
                <a:cs typeface="Courier New"/>
              </a:rPr>
              <a:t>master</a:t>
            </a:r>
            <a:r>
              <a:rPr lang="de-DE" sz="2000" dirty="0" smtClean="0">
                <a:cs typeface="Courier New"/>
              </a:rPr>
              <a:t>“-</a:t>
            </a:r>
            <a:r>
              <a:rPr lang="de-DE" sz="2000" dirty="0" err="1" smtClean="0">
                <a:cs typeface="Courier New"/>
              </a:rPr>
              <a:t>Branch</a:t>
            </a:r>
            <a:r>
              <a:rPr lang="de-DE" sz="2000" dirty="0" smtClean="0">
                <a:cs typeface="Courier New"/>
              </a:rPr>
              <a:t> statt</a:t>
            </a:r>
          </a:p>
          <a:p>
            <a:r>
              <a:rPr lang="de-DE" sz="2000" dirty="0" smtClean="0">
                <a:cs typeface="Courier New"/>
              </a:rPr>
              <a:t>Komplexerer Ablauf</a:t>
            </a:r>
          </a:p>
          <a:p>
            <a:r>
              <a:rPr lang="de-DE" sz="2000" dirty="0" smtClean="0">
                <a:cs typeface="Courier New"/>
              </a:rPr>
              <a:t>Gute Nachvollziehbarkeit der Änderungen für ein Feature</a:t>
            </a:r>
          </a:p>
        </p:txBody>
      </p:sp>
      <p:grpSp>
        <p:nvGrpSpPr>
          <p:cNvPr id="8" name="Gruppierung 7"/>
          <p:cNvGrpSpPr/>
          <p:nvPr/>
        </p:nvGrpSpPr>
        <p:grpSpPr>
          <a:xfrm>
            <a:off x="1113705" y="958570"/>
            <a:ext cx="6916590" cy="3190510"/>
            <a:chOff x="967778" y="907668"/>
            <a:chExt cx="6916590" cy="3190510"/>
          </a:xfrm>
        </p:grpSpPr>
        <p:sp>
          <p:nvSpPr>
            <p:cNvPr id="10" name="Shape 521"/>
            <p:cNvSpPr/>
            <p:nvPr/>
          </p:nvSpPr>
          <p:spPr>
            <a:xfrm>
              <a:off x="5647796" y="3861048"/>
              <a:ext cx="2236572" cy="23713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0" tIns="0" rIns="0" bIns="0" anchor="ctr">
              <a:normAutofit fontScale="70000" lnSpcReduction="20000"/>
            </a:bodyPr>
            <a:lstStyle>
              <a:lvl1pPr algn="l" defTabSz="566674">
                <a:buFont typeface="Gill Sans"/>
                <a:defRPr sz="1358">
                  <a:solidFill>
                    <a:srgbClr val="5E5E5E"/>
                  </a:solidFill>
                </a:defRPr>
              </a:lvl1pPr>
            </a:lstStyle>
            <a:p>
              <a:pPr lvl="0" algn="r">
                <a:defRPr sz="1800">
                  <a:solidFill>
                    <a:srgbClr val="000000"/>
                  </a:solidFill>
                </a:defRPr>
              </a:pPr>
              <a:r>
                <a:rPr sz="1358" dirty="0">
                  <a:solidFill>
                    <a:srgbClr val="5E5E5E"/>
                  </a:solidFill>
                </a:rPr>
                <a:t>* aus „Git - Grundlagen und Workflows“</a:t>
              </a:r>
            </a:p>
          </p:txBody>
        </p:sp>
        <p:pic>
          <p:nvPicPr>
            <p:cNvPr id="7" name="Bild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67778" y="907668"/>
              <a:ext cx="6916590" cy="29134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135068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REBASING - ÜBERBLICK</a:t>
            </a:r>
            <a:endParaRPr lang="de-DE" dirty="0"/>
          </a:p>
        </p:txBody>
      </p:sp>
      <p:sp>
        <p:nvSpPr>
          <p:cNvPr id="10" name="Shape 521"/>
          <p:cNvSpPr/>
          <p:nvPr/>
        </p:nvSpPr>
        <p:spPr>
          <a:xfrm>
            <a:off x="2623460" y="5013176"/>
            <a:ext cx="2236572" cy="2371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70000" lnSpcReduction="20000"/>
          </a:bodyPr>
          <a:lstStyle>
            <a:lvl1pPr algn="l" defTabSz="566674">
              <a:buFont typeface="Gill Sans"/>
              <a:defRPr sz="1358">
                <a:solidFill>
                  <a:srgbClr val="5E5E5E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358" dirty="0">
                <a:solidFill>
                  <a:srgbClr val="5E5E5E"/>
                </a:solidFill>
              </a:rPr>
              <a:t>* aus „Git - Grundlagen und Workflows“</a:t>
            </a:r>
          </a:p>
        </p:txBody>
      </p:sp>
      <p:sp>
        <p:nvSpPr>
          <p:cNvPr id="11" name="Inhaltsplatzhalter 1"/>
          <p:cNvSpPr>
            <a:spLocks noGrp="1"/>
          </p:cNvSpPr>
          <p:nvPr>
            <p:ph idx="1"/>
          </p:nvPr>
        </p:nvSpPr>
        <p:spPr>
          <a:xfrm>
            <a:off x="5122332" y="1041400"/>
            <a:ext cx="3705783" cy="5084763"/>
          </a:xfrm>
        </p:spPr>
        <p:txBody>
          <a:bodyPr>
            <a:normAutofit/>
          </a:bodyPr>
          <a:lstStyle/>
          <a:p>
            <a:r>
              <a:rPr lang="de-DE" dirty="0" smtClean="0">
                <a:cs typeface="Courier New"/>
              </a:rPr>
              <a:t>Änderungen von </a:t>
            </a:r>
            <a:r>
              <a:rPr lang="de-DE" dirty="0" err="1" smtClean="0">
                <a:cs typeface="Courier New"/>
              </a:rPr>
              <a:t>Commits</a:t>
            </a:r>
            <a:r>
              <a:rPr lang="de-DE" dirty="0" smtClean="0">
                <a:cs typeface="Courier New"/>
              </a:rPr>
              <a:t> werden in neue </a:t>
            </a:r>
            <a:r>
              <a:rPr lang="de-DE" dirty="0" err="1" smtClean="0">
                <a:cs typeface="Courier New"/>
              </a:rPr>
              <a:t>Commits</a:t>
            </a:r>
            <a:r>
              <a:rPr lang="de-DE" dirty="0" smtClean="0">
                <a:cs typeface="Courier New"/>
              </a:rPr>
              <a:t> kopiert</a:t>
            </a:r>
          </a:p>
          <a:p>
            <a:r>
              <a:rPr lang="de-DE" dirty="0" smtClean="0">
                <a:cs typeface="Courier New"/>
              </a:rPr>
              <a:t>Der aktuelle </a:t>
            </a:r>
            <a:r>
              <a:rPr lang="de-DE" dirty="0" err="1" smtClean="0">
                <a:cs typeface="Courier New"/>
              </a:rPr>
              <a:t>Branch</a:t>
            </a:r>
            <a:r>
              <a:rPr lang="de-DE" dirty="0" smtClean="0">
                <a:cs typeface="Courier New"/>
              </a:rPr>
              <a:t> wird verschoben</a:t>
            </a:r>
          </a:p>
        </p:txBody>
      </p:sp>
      <p:sp>
        <p:nvSpPr>
          <p:cNvPr id="7" name="Abgerundetes Rechteck 6"/>
          <p:cNvSpPr/>
          <p:nvPr/>
        </p:nvSpPr>
        <p:spPr>
          <a:xfrm>
            <a:off x="747019" y="5272497"/>
            <a:ext cx="7822376" cy="978128"/>
          </a:xfrm>
          <a:prstGeom prst="roundRect">
            <a:avLst/>
          </a:prstGeom>
          <a:solidFill>
            <a:srgbClr val="009587">
              <a:alpha val="10000"/>
            </a:srgbClr>
          </a:solidFill>
          <a:ln w="25400">
            <a:solidFill>
              <a:srgbClr val="438E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de-DE" sz="28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git</a:t>
            </a:r>
            <a:r>
              <a:rPr lang="de-DE" sz="28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rebase</a:t>
            </a:r>
            <a:r>
              <a:rPr lang="de-DE" sz="28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origin/master</a:t>
            </a:r>
            <a:endParaRPr lang="de-DE" sz="2800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  <a:p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pull 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--rebase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endParaRPr lang="de-DE" sz="2800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884" y="908720"/>
            <a:ext cx="4400132" cy="4144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1573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Arbeiten mit gemeinsamen </a:t>
            </a:r>
            <a:r>
              <a:rPr lang="de-DE" dirty="0" err="1" smtClean="0"/>
              <a:t>Branch</a:t>
            </a:r>
            <a:r>
              <a:rPr lang="de-DE" dirty="0" smtClean="0"/>
              <a:t> (</a:t>
            </a:r>
            <a:r>
              <a:rPr lang="de-DE" dirty="0" err="1" smtClean="0"/>
              <a:t>Rebase</a:t>
            </a:r>
            <a:r>
              <a:rPr lang="de-DE" dirty="0" smtClean="0"/>
              <a:t>)</a:t>
            </a:r>
            <a:endParaRPr lang="de-DE" dirty="0"/>
          </a:p>
        </p:txBody>
      </p:sp>
      <p:pic>
        <p:nvPicPr>
          <p:cNvPr id="9" name="abb-Branches-gemeinsam-ueberblick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6078" y="1041401"/>
            <a:ext cx="3629606" cy="4000808"/>
          </a:xfrm>
          <a:prstGeom prst="rect">
            <a:avLst/>
          </a:prstGeom>
          <a:ln w="12700">
            <a:miter lim="400000"/>
          </a:ln>
        </p:spPr>
      </p:pic>
      <p:sp>
        <p:nvSpPr>
          <p:cNvPr id="11" name="Inhaltsplatzhalter 1"/>
          <p:cNvSpPr>
            <a:spLocks noGrp="1"/>
          </p:cNvSpPr>
          <p:nvPr>
            <p:ph idx="1"/>
          </p:nvPr>
        </p:nvSpPr>
        <p:spPr>
          <a:xfrm>
            <a:off x="4837808" y="1041401"/>
            <a:ext cx="3542712" cy="4320296"/>
          </a:xfrm>
        </p:spPr>
        <p:txBody>
          <a:bodyPr>
            <a:normAutofit fontScale="85000" lnSpcReduction="20000"/>
          </a:bodyPr>
          <a:lstStyle/>
          <a:p>
            <a:r>
              <a:rPr lang="de-DE" dirty="0" smtClean="0">
                <a:solidFill>
                  <a:srgbClr val="FF0000"/>
                </a:solidFill>
                <a:cs typeface="Courier New"/>
              </a:rPr>
              <a:t>Bild ersetzen mit </a:t>
            </a:r>
            <a:r>
              <a:rPr lang="de-DE" dirty="0" err="1" smtClean="0">
                <a:solidFill>
                  <a:srgbClr val="FF0000"/>
                </a:solidFill>
                <a:cs typeface="Courier New"/>
              </a:rPr>
              <a:t>Rebase-Variante</a:t>
            </a:r>
            <a:endParaRPr lang="de-DE" dirty="0" smtClean="0">
              <a:solidFill>
                <a:srgbClr val="FF0000"/>
              </a:solidFill>
              <a:cs typeface="Courier New"/>
            </a:endParaRPr>
          </a:p>
          <a:p>
            <a:r>
              <a:rPr lang="de-DE" dirty="0" smtClean="0">
                <a:cs typeface="Courier New"/>
              </a:rPr>
              <a:t>Lineare Historie</a:t>
            </a:r>
          </a:p>
          <a:p>
            <a:r>
              <a:rPr lang="de-DE" dirty="0" err="1" smtClean="0">
                <a:cs typeface="Courier New"/>
              </a:rPr>
              <a:t>Commit-Reihenfolge</a:t>
            </a:r>
            <a:r>
              <a:rPr lang="de-DE" dirty="0" smtClean="0">
                <a:cs typeface="Courier New"/>
              </a:rPr>
              <a:t> entspricht nicht der zeitlichen Reihenfolge</a:t>
            </a:r>
          </a:p>
          <a:p>
            <a:r>
              <a:rPr lang="de-DE" dirty="0" err="1" smtClean="0">
                <a:cs typeface="Courier New"/>
              </a:rPr>
              <a:t>Rebase</a:t>
            </a:r>
            <a:r>
              <a:rPr lang="de-DE" dirty="0" smtClean="0">
                <a:cs typeface="Courier New"/>
              </a:rPr>
              <a:t> führt </a:t>
            </a:r>
            <a:r>
              <a:rPr lang="de-DE" dirty="0" err="1" smtClean="0">
                <a:cs typeface="Courier New"/>
              </a:rPr>
              <a:t>u.U</a:t>
            </a:r>
            <a:r>
              <a:rPr lang="de-DE" dirty="0" smtClean="0">
                <a:cs typeface="Courier New"/>
              </a:rPr>
              <a:t>. zu mehreren Konfliktbehandlungen, die dafür aber kleiner ausfallen</a:t>
            </a:r>
          </a:p>
          <a:p>
            <a:endParaRPr lang="de-DE" dirty="0" smtClean="0">
              <a:cs typeface="Courier New"/>
            </a:endParaRPr>
          </a:p>
        </p:txBody>
      </p:sp>
      <p:sp>
        <p:nvSpPr>
          <p:cNvPr id="7" name="Abgerundetes Rechteck 6"/>
          <p:cNvSpPr/>
          <p:nvPr/>
        </p:nvSpPr>
        <p:spPr>
          <a:xfrm>
            <a:off x="509682" y="5092345"/>
            <a:ext cx="8318433" cy="1208416"/>
          </a:xfrm>
          <a:prstGeom prst="roundRect">
            <a:avLst/>
          </a:prstGeom>
          <a:solidFill>
            <a:srgbClr val="009587">
              <a:alpha val="10000"/>
            </a:srgbClr>
          </a:solidFill>
          <a:ln w="25400">
            <a:solidFill>
              <a:srgbClr val="438E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de-DE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config</a:t>
            </a:r>
            <a:r>
              <a:rPr lang="de-DE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pull.rebase</a:t>
            </a:r>
            <a:r>
              <a:rPr lang="de-DE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true</a:t>
            </a:r>
            <a:r>
              <a:rPr lang="de-DE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				#Immer </a:t>
            </a:r>
            <a:r>
              <a:rPr lang="de-DE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rebase</a:t>
            </a:r>
            <a:endParaRPr lang="de-DE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  <a:p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config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branch.master.rebase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true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		#Nur dieser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config</a:t>
            </a:r>
            <a:r>
              <a:rPr lang="de-DE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branch.autosetuprebase</a:t>
            </a:r>
            <a:r>
              <a:rPr lang="de-DE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true</a:t>
            </a:r>
            <a:r>
              <a:rPr lang="de-DE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	#Neue </a:t>
            </a:r>
            <a:r>
              <a:rPr lang="de-DE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Branches</a:t>
            </a:r>
            <a:r>
              <a:rPr lang="de-DE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330520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de-DE" sz="2400" dirty="0" smtClean="0">
              <a:cs typeface="Courier New"/>
            </a:endParaRPr>
          </a:p>
          <a:p>
            <a:endParaRPr lang="de-DE" sz="2400" dirty="0" smtClean="0">
              <a:cs typeface="Courier New"/>
            </a:endParaRPr>
          </a:p>
          <a:p>
            <a:r>
              <a:rPr lang="de-DE" sz="2400" dirty="0" smtClean="0">
                <a:cs typeface="Courier New"/>
              </a:rPr>
              <a:t>Bei Konflikten die Dateien editieren und zum Index hinzufügen. Anschließend </a:t>
            </a:r>
            <a:r>
              <a:rPr lang="de-DE" sz="2400" dirty="0" err="1" smtClean="0">
                <a:cs typeface="Courier New"/>
              </a:rPr>
              <a:t>Rebase</a:t>
            </a:r>
            <a:r>
              <a:rPr lang="de-DE" sz="2400" dirty="0" smtClean="0">
                <a:cs typeface="Courier New"/>
              </a:rPr>
              <a:t> fortsetzen.</a:t>
            </a:r>
          </a:p>
          <a:p>
            <a:endParaRPr lang="de-DE" sz="2400" dirty="0" smtClean="0">
              <a:cs typeface="Courier New"/>
            </a:endParaRPr>
          </a:p>
          <a:p>
            <a:endParaRPr lang="de-DE" sz="2400" dirty="0" smtClean="0">
              <a:cs typeface="Courier New"/>
            </a:endParaRPr>
          </a:p>
          <a:p>
            <a:r>
              <a:rPr lang="de-DE" sz="2400" dirty="0" smtClean="0">
                <a:cs typeface="Courier New"/>
              </a:rPr>
              <a:t>Oder das </a:t>
            </a:r>
            <a:r>
              <a:rPr lang="de-DE" sz="2400" dirty="0" err="1" smtClean="0">
                <a:cs typeface="Courier New"/>
              </a:rPr>
              <a:t>Commit</a:t>
            </a:r>
            <a:r>
              <a:rPr lang="de-DE" sz="2400" dirty="0" smtClean="0">
                <a:cs typeface="Courier New"/>
              </a:rPr>
              <a:t> überspringen.</a:t>
            </a:r>
          </a:p>
          <a:p>
            <a:endParaRPr lang="de-DE" sz="2400" dirty="0" smtClean="0">
              <a:cs typeface="Courier New"/>
            </a:endParaRPr>
          </a:p>
          <a:p>
            <a:endParaRPr lang="de-DE" sz="2400" dirty="0" smtClean="0">
              <a:cs typeface="Courier New"/>
            </a:endParaRPr>
          </a:p>
          <a:p>
            <a:r>
              <a:rPr lang="de-DE" sz="2400" dirty="0" smtClean="0">
                <a:cs typeface="Courier New"/>
              </a:rPr>
              <a:t>Oder das </a:t>
            </a:r>
            <a:r>
              <a:rPr lang="de-DE" sz="2400" dirty="0" err="1" smtClean="0">
                <a:cs typeface="Courier New"/>
              </a:rPr>
              <a:t>Rebase</a:t>
            </a:r>
            <a:r>
              <a:rPr lang="de-DE" sz="2400" dirty="0" smtClean="0">
                <a:cs typeface="Courier New"/>
              </a:rPr>
              <a:t> abbrechen.</a:t>
            </a:r>
          </a:p>
          <a:p>
            <a:endParaRPr lang="de-DE" sz="2400" dirty="0">
              <a:cs typeface="Courier New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Rebase</a:t>
            </a:r>
            <a:r>
              <a:rPr lang="de-DE" dirty="0" smtClean="0"/>
              <a:t> durchführen</a:t>
            </a:r>
            <a:endParaRPr lang="de-DE" dirty="0"/>
          </a:p>
        </p:txBody>
      </p:sp>
      <p:sp>
        <p:nvSpPr>
          <p:cNvPr id="4" name="Abgerundetes Rechteck 3"/>
          <p:cNvSpPr/>
          <p:nvPr/>
        </p:nvSpPr>
        <p:spPr>
          <a:xfrm>
            <a:off x="747019" y="1144131"/>
            <a:ext cx="7822376" cy="732918"/>
          </a:xfrm>
          <a:prstGeom prst="roundRect">
            <a:avLst/>
          </a:prstGeom>
          <a:solidFill>
            <a:srgbClr val="009587">
              <a:alpha val="10000"/>
            </a:srgbClr>
          </a:solidFill>
          <a:ln w="25400">
            <a:solidFill>
              <a:srgbClr val="438E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de-DE" sz="24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rebase</a:t>
            </a:r>
            <a:r>
              <a:rPr lang="de-DE" sz="24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origin/master</a:t>
            </a:r>
            <a:endParaRPr lang="de-DE" sz="2400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</p:txBody>
      </p:sp>
      <p:sp>
        <p:nvSpPr>
          <p:cNvPr id="5" name="Abgerundetes Rechteck 4"/>
          <p:cNvSpPr/>
          <p:nvPr/>
        </p:nvSpPr>
        <p:spPr>
          <a:xfrm>
            <a:off x="747019" y="2700865"/>
            <a:ext cx="7822376" cy="863600"/>
          </a:xfrm>
          <a:prstGeom prst="roundRect">
            <a:avLst/>
          </a:prstGeom>
          <a:solidFill>
            <a:srgbClr val="009587">
              <a:alpha val="10000"/>
            </a:srgbClr>
          </a:solidFill>
          <a:ln w="25400">
            <a:solidFill>
              <a:srgbClr val="438E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de-DE" sz="24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add</a:t>
            </a:r>
            <a:r>
              <a:rPr lang="de-DE" sz="24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foo.txt</a:t>
            </a:r>
            <a:endParaRPr lang="de-DE" sz="2400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  <a:p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rebase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--continue</a:t>
            </a:r>
            <a:endParaRPr lang="de-DE" sz="2400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</p:txBody>
      </p:sp>
      <p:sp>
        <p:nvSpPr>
          <p:cNvPr id="6" name="Abgerundetes Rechteck 5"/>
          <p:cNvSpPr/>
          <p:nvPr/>
        </p:nvSpPr>
        <p:spPr>
          <a:xfrm>
            <a:off x="747019" y="4080936"/>
            <a:ext cx="7822376" cy="732918"/>
          </a:xfrm>
          <a:prstGeom prst="roundRect">
            <a:avLst/>
          </a:prstGeom>
          <a:solidFill>
            <a:srgbClr val="009587">
              <a:alpha val="10000"/>
            </a:srgbClr>
          </a:solidFill>
          <a:ln w="25400">
            <a:solidFill>
              <a:srgbClr val="438E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de-DE" sz="24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rebase</a:t>
            </a:r>
            <a:r>
              <a:rPr lang="de-DE" sz="24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--skip</a:t>
            </a:r>
            <a:endParaRPr lang="de-DE" sz="2400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</p:txBody>
      </p:sp>
      <p:sp>
        <p:nvSpPr>
          <p:cNvPr id="7" name="Abgerundetes Rechteck 6"/>
          <p:cNvSpPr/>
          <p:nvPr/>
        </p:nvSpPr>
        <p:spPr>
          <a:xfrm>
            <a:off x="747019" y="5393245"/>
            <a:ext cx="7822376" cy="732918"/>
          </a:xfrm>
          <a:prstGeom prst="roundRect">
            <a:avLst/>
          </a:prstGeom>
          <a:solidFill>
            <a:srgbClr val="009587">
              <a:alpha val="10000"/>
            </a:srgbClr>
          </a:solidFill>
          <a:ln w="25400">
            <a:solidFill>
              <a:srgbClr val="438E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de-DE" sz="24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rebase</a:t>
            </a:r>
            <a:r>
              <a:rPr lang="de-DE" sz="24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--abort</a:t>
            </a:r>
            <a:endParaRPr lang="de-DE" sz="2400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8881196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Noch mehr </a:t>
            </a:r>
            <a:r>
              <a:rPr lang="de-DE" dirty="0" err="1" smtClean="0"/>
              <a:t>Rebase</a:t>
            </a:r>
            <a:r>
              <a:rPr lang="de-DE" dirty="0" smtClean="0"/>
              <a:t> </a:t>
            </a:r>
            <a:endParaRPr lang="de-DE" dirty="0"/>
          </a:p>
        </p:txBody>
      </p:sp>
      <p:sp>
        <p:nvSpPr>
          <p:cNvPr id="11" name="Inhaltsplatzhalter 1"/>
          <p:cNvSpPr>
            <a:spLocks noGrp="1"/>
          </p:cNvSpPr>
          <p:nvPr>
            <p:ph idx="1"/>
          </p:nvPr>
        </p:nvSpPr>
        <p:spPr>
          <a:xfrm>
            <a:off x="395536" y="1041401"/>
            <a:ext cx="8432580" cy="16675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rebase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master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--</a:t>
            </a: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onto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  <a:endParaRPr lang="de-DE" sz="2400" dirty="0" smtClean="0">
              <a:cs typeface="Courier New"/>
            </a:endParaRPr>
          </a:p>
          <a:p>
            <a:r>
              <a:rPr lang="de-DE" sz="2400" dirty="0" smtClean="0">
                <a:cs typeface="Courier New"/>
              </a:rPr>
              <a:t>„Verschiebt“ die </a:t>
            </a:r>
            <a:r>
              <a:rPr lang="de-DE" sz="2400" dirty="0" err="1" smtClean="0">
                <a:cs typeface="Courier New"/>
              </a:rPr>
              <a:t>Commits</a:t>
            </a:r>
            <a:r>
              <a:rPr lang="de-DE" sz="2400" dirty="0" smtClean="0">
                <a:cs typeface="Courier New"/>
              </a:rPr>
              <a:t> eines </a:t>
            </a:r>
            <a:r>
              <a:rPr lang="de-DE" sz="2400" dirty="0" err="1" smtClean="0">
                <a:cs typeface="Courier New"/>
              </a:rPr>
              <a:t>Branches</a:t>
            </a:r>
            <a:endParaRPr lang="de-DE" sz="2400" dirty="0" smtClean="0">
              <a:cs typeface="Courier New"/>
            </a:endParaRPr>
          </a:p>
        </p:txBody>
      </p:sp>
      <p:pic>
        <p:nvPicPr>
          <p:cNvPr id="14" name="Bild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864" y="2996952"/>
            <a:ext cx="8495252" cy="2669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8950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Inhalt des Sticks auf Festplatte kopieren</a:t>
            </a:r>
          </a:p>
          <a:p>
            <a:r>
              <a:rPr lang="de-DE" dirty="0" smtClean="0"/>
              <a:t>Virtual Box installieren</a:t>
            </a:r>
          </a:p>
          <a:p>
            <a:r>
              <a:rPr lang="de-DE" dirty="0" smtClean="0"/>
              <a:t>Virtual Box starten</a:t>
            </a:r>
          </a:p>
          <a:p>
            <a:r>
              <a:rPr lang="de-DE" dirty="0" smtClean="0"/>
              <a:t>VM-Image (. . .) importieren</a:t>
            </a:r>
          </a:p>
          <a:p>
            <a:r>
              <a:rPr lang="de-DE" dirty="0" smtClean="0"/>
              <a:t>VM starten</a:t>
            </a:r>
          </a:p>
          <a:p>
            <a:endParaRPr lang="de-DE" dirty="0"/>
          </a:p>
          <a:p>
            <a:r>
              <a:rPr lang="de-DE" dirty="0" smtClean="0"/>
              <a:t>Anmelden: User/Passwort: </a:t>
            </a:r>
            <a:r>
              <a:rPr lang="de-DE" dirty="0" err="1" smtClean="0"/>
              <a:t>vagrant</a:t>
            </a:r>
            <a:r>
              <a:rPr lang="de-DE" dirty="0" smtClean="0"/>
              <a:t>/</a:t>
            </a:r>
            <a:r>
              <a:rPr lang="de-DE" dirty="0" err="1" smtClean="0"/>
              <a:t>vagrant</a:t>
            </a:r>
            <a:endParaRPr lang="de-DE" dirty="0" smtClean="0"/>
          </a:p>
          <a:p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INSTALLATION DER VM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4344683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1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084763"/>
          </a:xfrm>
        </p:spPr>
        <p:txBody>
          <a:bodyPr/>
          <a:lstStyle/>
          <a:p>
            <a:endParaRPr lang="de-DE" dirty="0" smtClean="0">
              <a:cs typeface="Courier New"/>
            </a:endParaRPr>
          </a:p>
          <a:p>
            <a:endParaRPr lang="de-DE" dirty="0" smtClean="0">
              <a:cs typeface="Courier New"/>
            </a:endParaRPr>
          </a:p>
          <a:p>
            <a:r>
              <a:rPr lang="de-DE" dirty="0" err="1" smtClean="0">
                <a:cs typeface="Courier New"/>
              </a:rPr>
              <a:t>Cherry-Pick</a:t>
            </a:r>
            <a:r>
              <a:rPr lang="de-DE" dirty="0" smtClean="0">
                <a:cs typeface="Courier New"/>
              </a:rPr>
              <a:t> kopiert ein oder mehrere </a:t>
            </a:r>
            <a:r>
              <a:rPr lang="de-DE" dirty="0" err="1" smtClean="0">
                <a:cs typeface="Courier New"/>
              </a:rPr>
              <a:t>Commits</a:t>
            </a:r>
            <a:endParaRPr lang="de-DE" dirty="0" smtClean="0">
              <a:cs typeface="Courier New"/>
            </a:endParaRPr>
          </a:p>
          <a:p>
            <a:endParaRPr lang="de-DE" dirty="0" smtClean="0">
              <a:cs typeface="Courier New"/>
            </a:endParaRPr>
          </a:p>
          <a:p>
            <a:endParaRPr lang="de-DE" dirty="0" smtClean="0">
              <a:cs typeface="Courier New"/>
            </a:endParaRPr>
          </a:p>
          <a:p>
            <a:r>
              <a:rPr lang="de-DE" dirty="0" smtClean="0">
                <a:cs typeface="Courier New"/>
              </a:rPr>
              <a:t>Jedes </a:t>
            </a:r>
            <a:r>
              <a:rPr lang="de-DE" dirty="0" err="1" smtClean="0">
                <a:cs typeface="Courier New"/>
              </a:rPr>
              <a:t>Commit</a:t>
            </a:r>
            <a:r>
              <a:rPr lang="de-DE" dirty="0" smtClean="0">
                <a:cs typeface="Courier New"/>
              </a:rPr>
              <a:t> hat </a:t>
            </a:r>
            <a:r>
              <a:rPr lang="de-DE" dirty="0" err="1" smtClean="0">
                <a:cs typeface="Courier New"/>
              </a:rPr>
              <a:t>Author</a:t>
            </a:r>
            <a:r>
              <a:rPr lang="de-DE" dirty="0" smtClean="0">
                <a:cs typeface="Courier New"/>
              </a:rPr>
              <a:t> und </a:t>
            </a:r>
            <a:r>
              <a:rPr lang="de-DE" dirty="0" err="1" smtClean="0">
                <a:cs typeface="Courier New"/>
              </a:rPr>
              <a:t>Committer</a:t>
            </a:r>
            <a:r>
              <a:rPr lang="de-DE" dirty="0" smtClean="0">
                <a:cs typeface="Courier New"/>
              </a:rPr>
              <a:t> um bei </a:t>
            </a:r>
            <a:r>
              <a:rPr lang="de-DE" dirty="0" err="1" smtClean="0">
                <a:cs typeface="Courier New"/>
              </a:rPr>
              <a:t>Rebase</a:t>
            </a:r>
            <a:r>
              <a:rPr lang="de-DE" dirty="0" smtClean="0">
                <a:cs typeface="Courier New"/>
              </a:rPr>
              <a:t> und </a:t>
            </a:r>
            <a:r>
              <a:rPr lang="de-DE" dirty="0" err="1" smtClean="0">
                <a:cs typeface="Courier New"/>
              </a:rPr>
              <a:t>Cherry-Pick</a:t>
            </a:r>
            <a:r>
              <a:rPr lang="de-DE" dirty="0" smtClean="0">
                <a:cs typeface="Courier New"/>
              </a:rPr>
              <a:t> den originalen </a:t>
            </a:r>
            <a:r>
              <a:rPr lang="de-DE" dirty="0" err="1" smtClean="0">
                <a:cs typeface="Courier New"/>
              </a:rPr>
              <a:t>Author</a:t>
            </a:r>
            <a:r>
              <a:rPr lang="de-DE" dirty="0" smtClean="0">
                <a:cs typeface="Courier New"/>
              </a:rPr>
              <a:t> und den aktuellen </a:t>
            </a:r>
            <a:r>
              <a:rPr lang="de-DE" dirty="0" err="1" smtClean="0">
                <a:cs typeface="Courier New"/>
              </a:rPr>
              <a:t>Committer</a:t>
            </a:r>
            <a:r>
              <a:rPr lang="de-DE" dirty="0" smtClean="0">
                <a:cs typeface="Courier New"/>
              </a:rPr>
              <a:t> zu unterscheiden</a:t>
            </a:r>
            <a:endParaRPr lang="de-DE" dirty="0">
              <a:cs typeface="Courier New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Cherry-Pick</a:t>
            </a:r>
            <a:r>
              <a:rPr lang="de-DE" dirty="0" smtClean="0"/>
              <a:t> </a:t>
            </a:r>
            <a:endParaRPr lang="de-DE" dirty="0"/>
          </a:p>
        </p:txBody>
      </p:sp>
      <p:sp>
        <p:nvSpPr>
          <p:cNvPr id="13" name="Abgerundetes Rechteck 12"/>
          <p:cNvSpPr/>
          <p:nvPr/>
        </p:nvSpPr>
        <p:spPr>
          <a:xfrm>
            <a:off x="596621" y="1178164"/>
            <a:ext cx="7822376" cy="726952"/>
          </a:xfrm>
          <a:prstGeom prst="roundRect">
            <a:avLst/>
          </a:prstGeom>
          <a:solidFill>
            <a:srgbClr val="009587">
              <a:alpha val="10000"/>
            </a:srgbClr>
          </a:solidFill>
          <a:ln w="25400">
            <a:solidFill>
              <a:srgbClr val="438E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de-DE" sz="28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git</a:t>
            </a:r>
            <a:r>
              <a:rPr lang="de-DE" sz="28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cherry-pick</a:t>
            </a:r>
            <a:r>
              <a:rPr lang="de-DE" sz="28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a2e1278</a:t>
            </a:r>
          </a:p>
        </p:txBody>
      </p:sp>
      <p:sp>
        <p:nvSpPr>
          <p:cNvPr id="10" name="Abgerundetes Rechteck 9"/>
          <p:cNvSpPr/>
          <p:nvPr/>
        </p:nvSpPr>
        <p:spPr>
          <a:xfrm>
            <a:off x="613323" y="2941232"/>
            <a:ext cx="7822376" cy="590038"/>
          </a:xfrm>
          <a:prstGeom prst="roundRect">
            <a:avLst/>
          </a:prstGeom>
          <a:solidFill>
            <a:srgbClr val="009587">
              <a:alpha val="10000"/>
            </a:srgbClr>
          </a:solidFill>
          <a:ln w="25400">
            <a:solidFill>
              <a:srgbClr val="438E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de-DE" sz="28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git</a:t>
            </a:r>
            <a:r>
              <a:rPr lang="de-DE" sz="28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cherry-pick</a:t>
            </a:r>
            <a:r>
              <a:rPr lang="de-DE" sz="28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HEAD..release1</a:t>
            </a:r>
          </a:p>
        </p:txBody>
      </p:sp>
    </p:spTree>
    <p:extLst>
      <p:ext uri="{BB962C8B-B14F-4D97-AF65-F5344CB8AC3E}">
        <p14:creationId xmlns:p14="http://schemas.microsoft.com/office/powerpoint/2010/main" val="23704592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Interaktives </a:t>
            </a:r>
            <a:r>
              <a:rPr lang="de-DE" dirty="0" err="1" smtClean="0"/>
              <a:t>Rebase</a:t>
            </a:r>
            <a:endParaRPr lang="de-DE" dirty="0"/>
          </a:p>
        </p:txBody>
      </p:sp>
      <p:sp>
        <p:nvSpPr>
          <p:cNvPr id="8" name="Abgerundetes Rechteck 7"/>
          <p:cNvSpPr/>
          <p:nvPr/>
        </p:nvSpPr>
        <p:spPr>
          <a:xfrm>
            <a:off x="596621" y="1077895"/>
            <a:ext cx="7822376" cy="590038"/>
          </a:xfrm>
          <a:prstGeom prst="roundRect">
            <a:avLst/>
          </a:prstGeom>
          <a:solidFill>
            <a:srgbClr val="009587">
              <a:alpha val="10000"/>
            </a:srgbClr>
          </a:solidFill>
          <a:ln w="25400">
            <a:solidFill>
              <a:srgbClr val="438E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de-DE" sz="28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git</a:t>
            </a:r>
            <a:r>
              <a:rPr lang="de-DE" sz="28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rebase</a:t>
            </a:r>
            <a:r>
              <a:rPr lang="de-DE" sz="2800" b="1" dirty="0" smtClean="0">
                <a:solidFill>
                  <a:srgbClr val="009587"/>
                </a:solidFill>
                <a:effectLst/>
                <a:latin typeface="Courier New"/>
                <a:cs typeface="Courier New"/>
              </a:rPr>
              <a:t> –i HEAD~4</a:t>
            </a:r>
          </a:p>
        </p:txBody>
      </p:sp>
      <p:pic>
        <p:nvPicPr>
          <p:cNvPr id="9" name="Bild 8" descr="Bildschirmfoto 2014-10-03 um 09.59.3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282" y="1878013"/>
            <a:ext cx="6819746" cy="4113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8112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Pull-Requests</a:t>
            </a:r>
            <a:endParaRPr lang="de-DE" dirty="0"/>
          </a:p>
        </p:txBody>
      </p:sp>
      <p:grpSp>
        <p:nvGrpSpPr>
          <p:cNvPr id="10" name="Gruppierung 9"/>
          <p:cNvGrpSpPr>
            <a:grpSpLocks noChangeAspect="1"/>
          </p:cNvGrpSpPr>
          <p:nvPr/>
        </p:nvGrpSpPr>
        <p:grpSpPr>
          <a:xfrm>
            <a:off x="765475" y="1278662"/>
            <a:ext cx="7523028" cy="3089618"/>
            <a:chOff x="987689" y="3942469"/>
            <a:chExt cx="11101615" cy="4559301"/>
          </a:xfrm>
        </p:grpSpPr>
        <p:pic>
          <p:nvPicPr>
            <p:cNvPr id="6" name="topologien-trust.png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987689" y="4406827"/>
              <a:ext cx="5159111" cy="3759201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7" name="abb-projekt-aufsetzen-pull-request.png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6301783" y="3942469"/>
              <a:ext cx="5787521" cy="4559301"/>
            </a:xfrm>
            <a:prstGeom prst="rect">
              <a:avLst/>
            </a:prstGeom>
            <a:ln w="12700">
              <a:miter lim="400000"/>
            </a:ln>
          </p:spPr>
        </p:pic>
      </p:grpSp>
      <p:sp>
        <p:nvSpPr>
          <p:cNvPr id="11" name="Inhaltsplatzhalter 1"/>
          <p:cNvSpPr>
            <a:spLocks noGrp="1"/>
          </p:cNvSpPr>
          <p:nvPr>
            <p:ph idx="1"/>
          </p:nvPr>
        </p:nvSpPr>
        <p:spPr>
          <a:xfrm>
            <a:off x="315884" y="4632504"/>
            <a:ext cx="8512232" cy="1493659"/>
          </a:xfrm>
        </p:spPr>
        <p:txBody>
          <a:bodyPr>
            <a:normAutofit fontScale="70000" lnSpcReduction="20000"/>
          </a:bodyPr>
          <a:lstStyle/>
          <a:p>
            <a:r>
              <a:rPr lang="de-DE" dirty="0" smtClean="0">
                <a:cs typeface="Courier New"/>
              </a:rPr>
              <a:t>Zugriff auf </a:t>
            </a:r>
            <a:r>
              <a:rPr lang="de-DE" dirty="0" err="1" smtClean="0">
                <a:cs typeface="Courier New"/>
              </a:rPr>
              <a:t>Repositories</a:t>
            </a:r>
            <a:r>
              <a:rPr lang="de-DE" dirty="0" smtClean="0">
                <a:cs typeface="Courier New"/>
              </a:rPr>
              <a:t> oder einzelne </a:t>
            </a:r>
            <a:r>
              <a:rPr lang="de-DE" dirty="0" err="1" smtClean="0">
                <a:cs typeface="Courier New"/>
              </a:rPr>
              <a:t>Branches</a:t>
            </a:r>
            <a:r>
              <a:rPr lang="de-DE" dirty="0" smtClean="0">
                <a:cs typeface="Courier New"/>
              </a:rPr>
              <a:t> ist reglementiert.</a:t>
            </a:r>
          </a:p>
          <a:p>
            <a:r>
              <a:rPr lang="de-DE" dirty="0" smtClean="0">
                <a:cs typeface="Courier New"/>
              </a:rPr>
              <a:t>Entwickler führt Änderungen in seinem </a:t>
            </a:r>
            <a:r>
              <a:rPr lang="de-DE" dirty="0" err="1" smtClean="0">
                <a:cs typeface="Courier New"/>
              </a:rPr>
              <a:t>Repository</a:t>
            </a:r>
            <a:r>
              <a:rPr lang="de-DE" dirty="0" smtClean="0">
                <a:cs typeface="Courier New"/>
              </a:rPr>
              <a:t> durch und informiert </a:t>
            </a:r>
            <a:r>
              <a:rPr lang="de-DE" dirty="0" err="1" smtClean="0">
                <a:cs typeface="Courier New"/>
              </a:rPr>
              <a:t>Integrator</a:t>
            </a:r>
            <a:r>
              <a:rPr lang="de-DE" dirty="0" smtClean="0">
                <a:cs typeface="Courier New"/>
              </a:rPr>
              <a:t> über den Wunsch zur Abgabe.</a:t>
            </a:r>
          </a:p>
          <a:p>
            <a:r>
              <a:rPr lang="de-DE" dirty="0" err="1" smtClean="0">
                <a:cs typeface="Courier New"/>
              </a:rPr>
              <a:t>Integrator</a:t>
            </a:r>
            <a:r>
              <a:rPr lang="de-DE" dirty="0" smtClean="0">
                <a:cs typeface="Courier New"/>
              </a:rPr>
              <a:t> holt sich die Änderungen (Pull) und führt diese zusammen.</a:t>
            </a:r>
          </a:p>
          <a:p>
            <a:endParaRPr lang="de-DE" dirty="0" smtClean="0">
              <a:cs typeface="Courier New"/>
            </a:endParaRPr>
          </a:p>
          <a:p>
            <a:endParaRPr lang="de-DE" dirty="0" smtClean="0">
              <a:cs typeface="Courier New"/>
            </a:endParaRPr>
          </a:p>
          <a:p>
            <a:endParaRPr lang="de-DE" dirty="0" smtClean="0"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0134380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Pull-Requests</a:t>
            </a:r>
            <a:r>
              <a:rPr lang="de-DE" dirty="0" smtClean="0"/>
              <a:t> für </a:t>
            </a:r>
            <a:r>
              <a:rPr lang="de-DE" dirty="0" err="1" smtClean="0"/>
              <a:t>Review-Workflows</a:t>
            </a:r>
            <a:endParaRPr lang="de-DE" dirty="0"/>
          </a:p>
        </p:txBody>
      </p:sp>
      <p:sp>
        <p:nvSpPr>
          <p:cNvPr id="11" name="Inhaltsplatzhalter 1"/>
          <p:cNvSpPr>
            <a:spLocks noGrp="1"/>
          </p:cNvSpPr>
          <p:nvPr>
            <p:ph idx="1"/>
          </p:nvPr>
        </p:nvSpPr>
        <p:spPr>
          <a:xfrm>
            <a:off x="315884" y="4632504"/>
            <a:ext cx="8512232" cy="1493659"/>
          </a:xfrm>
        </p:spPr>
        <p:txBody>
          <a:bodyPr>
            <a:normAutofit fontScale="85000" lnSpcReduction="20000"/>
          </a:bodyPr>
          <a:lstStyle/>
          <a:p>
            <a:r>
              <a:rPr lang="de-DE" dirty="0" err="1" smtClean="0">
                <a:cs typeface="Courier New"/>
              </a:rPr>
              <a:t>Pull-Requests</a:t>
            </a:r>
            <a:r>
              <a:rPr lang="de-DE" dirty="0" smtClean="0">
                <a:cs typeface="Courier New"/>
              </a:rPr>
              <a:t> können gut als </a:t>
            </a:r>
            <a:r>
              <a:rPr lang="de-DE" dirty="0" err="1" smtClean="0">
                <a:cs typeface="Courier New"/>
              </a:rPr>
              <a:t>Review-Werkzeug</a:t>
            </a:r>
            <a:r>
              <a:rPr lang="de-DE" dirty="0" smtClean="0">
                <a:cs typeface="Courier New"/>
              </a:rPr>
              <a:t> benutzt werden</a:t>
            </a:r>
          </a:p>
          <a:p>
            <a:r>
              <a:rPr lang="de-DE" dirty="0" err="1" smtClean="0">
                <a:cs typeface="Courier New"/>
              </a:rPr>
              <a:t>Continuous</a:t>
            </a:r>
            <a:r>
              <a:rPr lang="de-DE" dirty="0" smtClean="0">
                <a:cs typeface="Courier New"/>
              </a:rPr>
              <a:t> Integration Server (Jenkins, etc) unterstützen das Bauen von </a:t>
            </a:r>
            <a:r>
              <a:rPr lang="de-DE" dirty="0" err="1" smtClean="0">
                <a:cs typeface="Courier New"/>
              </a:rPr>
              <a:t>Pull-Requests</a:t>
            </a:r>
            <a:r>
              <a:rPr lang="de-DE" dirty="0" smtClean="0">
                <a:cs typeface="Courier New"/>
              </a:rPr>
              <a:t> </a:t>
            </a:r>
            <a:r>
              <a:rPr lang="de-DE" smtClean="0">
                <a:cs typeface="Courier New"/>
              </a:rPr>
              <a:t>(temporäres Merge</a:t>
            </a:r>
            <a:r>
              <a:rPr lang="de-DE" dirty="0" err="1" smtClean="0">
                <a:cs typeface="Courier New"/>
              </a:rPr>
              <a:t>-Commit</a:t>
            </a:r>
            <a:r>
              <a:rPr lang="de-DE" dirty="0" smtClean="0">
                <a:cs typeface="Courier New"/>
              </a:rPr>
              <a:t>)</a:t>
            </a:r>
          </a:p>
          <a:p>
            <a:endParaRPr lang="de-DE" dirty="0" smtClean="0">
              <a:cs typeface="Courier New"/>
            </a:endParaRPr>
          </a:p>
          <a:p>
            <a:endParaRPr lang="de-DE" dirty="0" smtClean="0">
              <a:cs typeface="Courier New"/>
            </a:endParaRPr>
          </a:p>
          <a:p>
            <a:endParaRPr lang="de-DE" dirty="0" smtClean="0">
              <a:cs typeface="Courier New"/>
            </a:endParaRPr>
          </a:p>
        </p:txBody>
      </p:sp>
      <p:pic>
        <p:nvPicPr>
          <p:cNvPr id="8" name="Bildschirmfoto 2014-06-23 um 17.31.0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11200" y="1133389"/>
            <a:ext cx="7291771" cy="328235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3479272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BRANCH MODELLE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3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4019354"/>
            <a:ext cx="6267608" cy="399274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574449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Workflows in der Entwicklung</a:t>
            </a:r>
          </a:p>
          <a:p>
            <a:r>
              <a:rPr lang="de-DE" dirty="0" err="1" smtClean="0"/>
              <a:t>Releaseprozesse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61110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1" indent="0">
              <a:buNone/>
            </a:pPr>
            <a:r>
              <a:rPr lang="de-DE" dirty="0">
                <a:hlinkClick r:id="rId2"/>
              </a:rPr>
              <a:t>http://nvie.com/posts/a-successful-git-branching-model/</a:t>
            </a:r>
            <a:endParaRPr lang="de-DE" dirty="0"/>
          </a:p>
          <a:p>
            <a:r>
              <a:rPr lang="de-DE" dirty="0" smtClean="0"/>
              <a:t>Ein aktives Release, ein Release in Entwicklung</a:t>
            </a:r>
          </a:p>
          <a:p>
            <a:pPr marL="0" indent="0">
              <a:buNone/>
            </a:pPr>
            <a:endParaRPr lang="de-DE" b="1" dirty="0" smtClean="0"/>
          </a:p>
          <a:p>
            <a:pPr marL="0" indent="0">
              <a:buNone/>
            </a:pPr>
            <a:r>
              <a:rPr lang="de-DE" b="1" dirty="0" smtClean="0"/>
              <a:t>Historische </a:t>
            </a:r>
            <a:r>
              <a:rPr lang="de-DE" b="1" dirty="0" err="1" smtClean="0"/>
              <a:t>Branches</a:t>
            </a:r>
            <a:endParaRPr lang="de-DE" b="1" dirty="0" smtClean="0"/>
          </a:p>
          <a:p>
            <a:r>
              <a:rPr lang="de-DE" dirty="0" err="1">
                <a:solidFill>
                  <a:srgbClr val="008000"/>
                </a:solidFill>
              </a:rPr>
              <a:t>m</a:t>
            </a:r>
            <a:r>
              <a:rPr lang="de-DE" dirty="0" err="1" smtClean="0">
                <a:solidFill>
                  <a:srgbClr val="008000"/>
                </a:solidFill>
              </a:rPr>
              <a:t>aster</a:t>
            </a:r>
            <a:r>
              <a:rPr lang="de-DE" dirty="0" smtClean="0"/>
              <a:t>: Fertige </a:t>
            </a:r>
            <a:r>
              <a:rPr lang="de-DE" dirty="0" smtClean="0"/>
              <a:t>Releases</a:t>
            </a:r>
            <a:endParaRPr lang="de-DE" dirty="0" smtClean="0"/>
          </a:p>
          <a:p>
            <a:r>
              <a:rPr lang="de-DE" dirty="0" err="1" smtClean="0">
                <a:solidFill>
                  <a:srgbClr val="008000"/>
                </a:solidFill>
              </a:rPr>
              <a:t>develop</a:t>
            </a:r>
            <a:r>
              <a:rPr lang="de-DE" dirty="0" smtClean="0"/>
              <a:t>: für die Entwicklung</a:t>
            </a:r>
          </a:p>
          <a:p>
            <a:r>
              <a:rPr lang="de-DE" dirty="0" smtClean="0"/>
              <a:t>Entwicklung erfolgt auf </a:t>
            </a:r>
            <a:r>
              <a:rPr lang="de-DE" dirty="0" err="1" smtClean="0">
                <a:solidFill>
                  <a:srgbClr val="008000"/>
                </a:solidFill>
              </a:rPr>
              <a:t>feature</a:t>
            </a:r>
            <a:r>
              <a:rPr lang="de-DE" dirty="0" err="1" smtClean="0"/>
              <a:t>-Branches</a:t>
            </a:r>
            <a:endParaRPr lang="de-DE" dirty="0" smtClean="0"/>
          </a:p>
          <a:p>
            <a:endParaRPr lang="de-DE" dirty="0" smtClean="0"/>
          </a:p>
          <a:p>
            <a:pPr lvl="1"/>
            <a:endParaRPr lang="de-DE" dirty="0" smtClean="0"/>
          </a:p>
          <a:p>
            <a:pPr lvl="1"/>
            <a:endParaRPr lang="de-DE" dirty="0" smtClean="0"/>
          </a:p>
          <a:p>
            <a:pPr lvl="1"/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</a:t>
            </a:r>
            <a:r>
              <a:rPr lang="de-DE" dirty="0" smtClean="0"/>
              <a:t>- </a:t>
            </a:r>
            <a:r>
              <a:rPr lang="de-DE" dirty="0" smtClean="0"/>
              <a:t>GITFLOW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051546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dirty="0" smtClean="0"/>
              <a:t>Features starten vom </a:t>
            </a:r>
            <a:r>
              <a:rPr lang="de-DE" dirty="0" err="1" smtClean="0"/>
              <a:t>develop-Branch</a:t>
            </a:r>
            <a:endParaRPr lang="de-DE" dirty="0" smtClean="0"/>
          </a:p>
          <a:p>
            <a:r>
              <a:rPr lang="de-DE" dirty="0" err="1" smtClean="0"/>
              <a:t>Prefix</a:t>
            </a:r>
            <a:r>
              <a:rPr lang="de-DE" dirty="0" smtClean="0"/>
              <a:t>: </a:t>
            </a:r>
            <a:r>
              <a:rPr lang="de-DE" dirty="0" err="1" smtClean="0"/>
              <a:t>feature</a:t>
            </a:r>
            <a:r>
              <a:rPr lang="de-DE" dirty="0" smtClean="0"/>
              <a:t>/</a:t>
            </a:r>
            <a:r>
              <a:rPr lang="de-DE" dirty="0" smtClean="0"/>
              <a:t>*</a:t>
            </a:r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r>
              <a:rPr lang="de-DE" sz="2200" dirty="0" smtClean="0">
                <a:latin typeface="Courier New"/>
                <a:cs typeface="Courier New"/>
              </a:rPr>
              <a:t># Feature </a:t>
            </a:r>
            <a:r>
              <a:rPr lang="de-DE" sz="2200" dirty="0" err="1" smtClean="0">
                <a:latin typeface="Courier New"/>
                <a:cs typeface="Courier New"/>
              </a:rPr>
              <a:t>Branch</a:t>
            </a:r>
            <a:r>
              <a:rPr lang="de-DE" sz="2200" dirty="0" smtClean="0">
                <a:latin typeface="Courier New"/>
                <a:cs typeface="Courier New"/>
              </a:rPr>
              <a:t> erzeugen</a:t>
            </a:r>
          </a:p>
          <a:p>
            <a:pPr marL="0" indent="0">
              <a:buNone/>
            </a:pPr>
            <a:r>
              <a:rPr lang="de-DE" sz="2200" dirty="0" err="1" smtClean="0">
                <a:latin typeface="Courier New"/>
                <a:cs typeface="Courier New"/>
              </a:rPr>
              <a:t>git</a:t>
            </a:r>
            <a:r>
              <a:rPr lang="de-DE" sz="2200" dirty="0" smtClean="0"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latin typeface="Courier New"/>
                <a:cs typeface="Courier New"/>
              </a:rPr>
              <a:t>checkout</a:t>
            </a:r>
            <a:r>
              <a:rPr lang="de-DE" sz="2200" dirty="0" smtClean="0">
                <a:latin typeface="Courier New"/>
                <a:cs typeface="Courier New"/>
              </a:rPr>
              <a:t> -b </a:t>
            </a:r>
            <a:r>
              <a:rPr lang="de-DE" sz="2200" dirty="0" err="1" smtClean="0">
                <a:latin typeface="Courier New"/>
                <a:cs typeface="Courier New"/>
              </a:rPr>
              <a:t>feature</a:t>
            </a:r>
            <a:r>
              <a:rPr lang="de-DE" sz="2200" dirty="0" smtClean="0">
                <a:latin typeface="Courier New"/>
                <a:cs typeface="Courier New"/>
              </a:rPr>
              <a:t>/</a:t>
            </a:r>
            <a:r>
              <a:rPr lang="de-DE" sz="2200" dirty="0" err="1" smtClean="0">
                <a:latin typeface="Courier New"/>
                <a:cs typeface="Courier New"/>
              </a:rPr>
              <a:t>restApiErweitern</a:t>
            </a: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smtClean="0">
                <a:latin typeface="Courier New"/>
                <a:cs typeface="Courier New"/>
              </a:rPr>
              <a:t># Änderungen durchführen, </a:t>
            </a:r>
            <a:r>
              <a:rPr lang="de-DE" sz="2200" dirty="0" err="1" smtClean="0">
                <a:latin typeface="Courier New"/>
                <a:cs typeface="Courier New"/>
              </a:rPr>
              <a:t>Commits</a:t>
            </a:r>
            <a:r>
              <a:rPr lang="de-DE" sz="2200" dirty="0" smtClean="0">
                <a:latin typeface="Courier New"/>
                <a:cs typeface="Courier New"/>
              </a:rPr>
              <a:t> erzeugen</a:t>
            </a:r>
          </a:p>
          <a:p>
            <a:pPr marL="0" indent="0">
              <a:buNone/>
            </a:pPr>
            <a:r>
              <a:rPr lang="de-DE" sz="2200" dirty="0" smtClean="0">
                <a:latin typeface="Courier New"/>
                <a:cs typeface="Courier New"/>
              </a:rPr>
              <a:t>. . .</a:t>
            </a:r>
          </a:p>
          <a:p>
            <a:pPr marL="0" indent="0">
              <a:buNone/>
            </a:pP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smtClean="0">
                <a:latin typeface="Courier New"/>
                <a:cs typeface="Courier New"/>
              </a:rPr>
              <a:t># Feature-</a:t>
            </a:r>
            <a:r>
              <a:rPr lang="de-DE" sz="2200" dirty="0" err="1" smtClean="0">
                <a:latin typeface="Courier New"/>
                <a:cs typeface="Courier New"/>
              </a:rPr>
              <a:t>Branch</a:t>
            </a:r>
            <a:r>
              <a:rPr lang="de-DE" sz="2200" dirty="0"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latin typeface="Courier New"/>
                <a:cs typeface="Courier New"/>
              </a:rPr>
              <a:t>mergen</a:t>
            </a:r>
            <a:r>
              <a:rPr lang="de-DE" sz="2200" dirty="0" smtClean="0">
                <a:latin typeface="Courier New"/>
                <a:cs typeface="Courier New"/>
              </a:rPr>
              <a:t> und löschen</a:t>
            </a:r>
          </a:p>
          <a:p>
            <a:pPr marL="0" indent="0">
              <a:buNone/>
            </a:pPr>
            <a:r>
              <a:rPr lang="de-DE" sz="2200" dirty="0" err="1" smtClean="0">
                <a:latin typeface="Courier New"/>
                <a:cs typeface="Courier New"/>
              </a:rPr>
              <a:t>git</a:t>
            </a:r>
            <a:r>
              <a:rPr lang="de-DE" sz="2200" dirty="0" smtClean="0"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latin typeface="Courier New"/>
                <a:cs typeface="Courier New"/>
              </a:rPr>
              <a:t>checkout</a:t>
            </a:r>
            <a:r>
              <a:rPr lang="de-DE" sz="2200" dirty="0" smtClean="0"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latin typeface="Courier New"/>
                <a:cs typeface="Courier New"/>
              </a:rPr>
              <a:t>develop</a:t>
            </a: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err="1" smtClean="0">
                <a:latin typeface="Courier New"/>
                <a:cs typeface="Courier New"/>
              </a:rPr>
              <a:t>git</a:t>
            </a:r>
            <a:r>
              <a:rPr lang="de-DE" sz="2200" dirty="0" smtClean="0"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latin typeface="Courier New"/>
                <a:cs typeface="Courier New"/>
              </a:rPr>
              <a:t>merge</a:t>
            </a:r>
            <a:r>
              <a:rPr lang="de-DE" sz="2200" dirty="0" smtClean="0">
                <a:latin typeface="Courier New"/>
                <a:cs typeface="Courier New"/>
              </a:rPr>
              <a:t> --</a:t>
            </a:r>
            <a:r>
              <a:rPr lang="de-DE" sz="2200" dirty="0" err="1" smtClean="0">
                <a:latin typeface="Courier New"/>
                <a:cs typeface="Courier New"/>
              </a:rPr>
              <a:t>no</a:t>
            </a:r>
            <a:r>
              <a:rPr lang="de-DE" sz="2200" dirty="0" smtClean="0">
                <a:latin typeface="Courier New"/>
                <a:cs typeface="Courier New"/>
              </a:rPr>
              <a:t>-ff </a:t>
            </a:r>
            <a:r>
              <a:rPr lang="de-DE" sz="2200" dirty="0" err="1" smtClean="0">
                <a:latin typeface="Courier New"/>
                <a:cs typeface="Courier New"/>
              </a:rPr>
              <a:t>feature</a:t>
            </a:r>
            <a:r>
              <a:rPr lang="de-DE" sz="2200" dirty="0">
                <a:latin typeface="Courier New"/>
                <a:cs typeface="Courier New"/>
              </a:rPr>
              <a:t>/</a:t>
            </a:r>
            <a:r>
              <a:rPr lang="de-DE" sz="2200" dirty="0" err="1">
                <a:latin typeface="Courier New"/>
                <a:cs typeface="Courier New"/>
              </a:rPr>
              <a:t>restApiErweitern</a:t>
            </a: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err="1" smtClean="0">
                <a:latin typeface="Courier New"/>
                <a:cs typeface="Courier New"/>
              </a:rPr>
              <a:t>git</a:t>
            </a:r>
            <a:r>
              <a:rPr lang="de-DE" sz="2200" dirty="0" smtClean="0"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latin typeface="Courier New"/>
                <a:cs typeface="Courier New"/>
              </a:rPr>
              <a:t>branch</a:t>
            </a:r>
            <a:r>
              <a:rPr lang="de-DE" sz="2200" dirty="0" smtClean="0">
                <a:latin typeface="Courier New"/>
                <a:cs typeface="Courier New"/>
              </a:rPr>
              <a:t> –d </a:t>
            </a:r>
            <a:r>
              <a:rPr lang="de-DE" sz="2200" dirty="0" err="1" smtClean="0">
                <a:latin typeface="Courier New"/>
                <a:cs typeface="Courier New"/>
              </a:rPr>
              <a:t>features</a:t>
            </a:r>
            <a:r>
              <a:rPr lang="de-DE" sz="2200" dirty="0">
                <a:latin typeface="Courier New"/>
                <a:cs typeface="Courier New"/>
              </a:rPr>
              <a:t>/</a:t>
            </a:r>
            <a:r>
              <a:rPr lang="de-DE" sz="2200" dirty="0" err="1">
                <a:latin typeface="Courier New"/>
                <a:cs typeface="Courier New"/>
              </a:rPr>
              <a:t>restApiErweitern</a:t>
            </a:r>
            <a:endParaRPr lang="de-DE" sz="3000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1 – FEATURE ENTWICKELN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79914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Ein Release wird auf </a:t>
            </a:r>
            <a:r>
              <a:rPr lang="de-DE" dirty="0" smtClean="0"/>
              <a:t>einem </a:t>
            </a:r>
            <a:r>
              <a:rPr lang="de-DE" dirty="0" err="1" smtClean="0">
                <a:solidFill>
                  <a:srgbClr val="009587"/>
                </a:solidFill>
              </a:rPr>
              <a:t>release</a:t>
            </a:r>
            <a:r>
              <a:rPr lang="de-DE" dirty="0" err="1" smtClean="0"/>
              <a:t>-Branch</a:t>
            </a:r>
            <a:r>
              <a:rPr lang="de-DE" dirty="0" smtClean="0"/>
              <a:t> stabilisiert</a:t>
            </a:r>
          </a:p>
          <a:p>
            <a:pPr lvl="1"/>
            <a:r>
              <a:rPr lang="de-DE" dirty="0" smtClean="0"/>
              <a:t>Bugs fixen</a:t>
            </a:r>
          </a:p>
          <a:p>
            <a:pPr lvl="1"/>
            <a:r>
              <a:rPr lang="de-DE" dirty="0" smtClean="0"/>
              <a:t>Dokumentation</a:t>
            </a:r>
          </a:p>
          <a:p>
            <a:pPr lvl="1"/>
            <a:r>
              <a:rPr lang="de-DE" dirty="0" err="1" smtClean="0"/>
              <a:t>Maven</a:t>
            </a:r>
            <a:r>
              <a:rPr lang="de-DE" dirty="0" smtClean="0"/>
              <a:t> </a:t>
            </a:r>
            <a:r>
              <a:rPr lang="de-DE" dirty="0" smtClean="0"/>
              <a:t>POMs </a:t>
            </a:r>
            <a:r>
              <a:rPr lang="de-DE" dirty="0" smtClean="0"/>
              <a:t>aktualisieren</a:t>
            </a:r>
          </a:p>
          <a:p>
            <a:r>
              <a:rPr lang="de-DE" dirty="0" smtClean="0"/>
              <a:t>Ab diesem Zeitpunkt findet auf </a:t>
            </a:r>
            <a:r>
              <a:rPr lang="de-DE" dirty="0" err="1" smtClean="0">
                <a:solidFill>
                  <a:srgbClr val="009587"/>
                </a:solidFill>
              </a:rPr>
              <a:t>develop</a:t>
            </a:r>
            <a:r>
              <a:rPr lang="de-DE" dirty="0" smtClean="0">
                <a:solidFill>
                  <a:srgbClr val="009587"/>
                </a:solidFill>
              </a:rPr>
              <a:t> </a:t>
            </a:r>
            <a:r>
              <a:rPr lang="de-DE" dirty="0" err="1" smtClean="0"/>
              <a:t>Branch</a:t>
            </a:r>
            <a:r>
              <a:rPr lang="de-DE" dirty="0" smtClean="0"/>
              <a:t> Entwicklung für </a:t>
            </a:r>
            <a:r>
              <a:rPr lang="de-DE" i="1" dirty="0" smtClean="0"/>
              <a:t>nächstes</a:t>
            </a:r>
            <a:r>
              <a:rPr lang="de-DE" dirty="0" smtClean="0"/>
              <a:t> Release statt</a:t>
            </a:r>
          </a:p>
          <a:p>
            <a:r>
              <a:rPr lang="de-DE" dirty="0" smtClean="0"/>
              <a:t>Release-</a:t>
            </a:r>
            <a:r>
              <a:rPr lang="de-DE" dirty="0" err="1" smtClean="0"/>
              <a:t>Branch</a:t>
            </a:r>
            <a:r>
              <a:rPr lang="de-DE" dirty="0" smtClean="0"/>
              <a:t> wird </a:t>
            </a:r>
            <a:r>
              <a:rPr lang="de-DE" dirty="0" smtClean="0"/>
              <a:t>nach Abschluss auf </a:t>
            </a:r>
            <a:r>
              <a:rPr lang="de-DE" dirty="0" err="1" smtClean="0">
                <a:solidFill>
                  <a:srgbClr val="009587"/>
                </a:solidFill>
              </a:rPr>
              <a:t>master</a:t>
            </a:r>
            <a:r>
              <a:rPr lang="de-DE" dirty="0" smtClean="0">
                <a:solidFill>
                  <a:srgbClr val="009587"/>
                </a:solidFill>
              </a:rPr>
              <a:t> </a:t>
            </a:r>
            <a:r>
              <a:rPr lang="de-DE" dirty="0" smtClean="0"/>
              <a:t>und </a:t>
            </a:r>
            <a:r>
              <a:rPr lang="de-DE" dirty="0" err="1" smtClean="0">
                <a:solidFill>
                  <a:srgbClr val="009587"/>
                </a:solidFill>
              </a:rPr>
              <a:t>develop</a:t>
            </a:r>
            <a:r>
              <a:rPr lang="de-DE" dirty="0" smtClean="0">
                <a:solidFill>
                  <a:srgbClr val="009587"/>
                </a:solidFill>
              </a:rPr>
              <a:t> </a:t>
            </a:r>
            <a:r>
              <a:rPr lang="de-DE" dirty="0" err="1" smtClean="0"/>
              <a:t>gemergt</a:t>
            </a:r>
            <a:endParaRPr lang="de-DE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2 – RELEASE ERZEUGEN (I)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600304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000" dirty="0" smtClean="0">
                <a:latin typeface="Courier New"/>
                <a:cs typeface="Courier New"/>
              </a:rPr>
              <a:t># Release-</a:t>
            </a:r>
            <a:r>
              <a:rPr lang="de-DE" sz="2000" dirty="0" err="1" smtClean="0">
                <a:latin typeface="Courier New"/>
                <a:cs typeface="Courier New"/>
              </a:rPr>
              <a:t>Branch</a:t>
            </a:r>
            <a:r>
              <a:rPr lang="de-DE" sz="2000" dirty="0" smtClean="0">
                <a:latin typeface="Courier New"/>
                <a:cs typeface="Courier New"/>
              </a:rPr>
              <a:t> erzeugen</a:t>
            </a:r>
          </a:p>
          <a:p>
            <a:pPr marL="0" indent="0">
              <a:buNone/>
            </a:pPr>
            <a:r>
              <a:rPr lang="de-DE" sz="2000" dirty="0" err="1" smtClean="0">
                <a:latin typeface="Courier New"/>
                <a:cs typeface="Courier New"/>
              </a:rPr>
              <a:t>git</a:t>
            </a:r>
            <a:r>
              <a:rPr lang="de-DE" sz="2000" dirty="0" smtClean="0">
                <a:latin typeface="Courier New"/>
                <a:cs typeface="Courier New"/>
              </a:rPr>
              <a:t> </a:t>
            </a:r>
            <a:r>
              <a:rPr lang="de-DE" sz="2000" dirty="0" err="1" smtClean="0">
                <a:latin typeface="Courier New"/>
                <a:cs typeface="Courier New"/>
              </a:rPr>
              <a:t>checkout</a:t>
            </a:r>
            <a:r>
              <a:rPr lang="de-DE" sz="2000" dirty="0" smtClean="0">
                <a:latin typeface="Courier New"/>
                <a:cs typeface="Courier New"/>
              </a:rPr>
              <a:t> </a:t>
            </a:r>
            <a:r>
              <a:rPr lang="de-DE" sz="2000" dirty="0" smtClean="0">
                <a:latin typeface="Courier New"/>
                <a:cs typeface="Courier New"/>
              </a:rPr>
              <a:t>–b </a:t>
            </a:r>
            <a:r>
              <a:rPr lang="de-DE" sz="2000" dirty="0" err="1" smtClean="0">
                <a:latin typeface="Courier New"/>
                <a:cs typeface="Courier New"/>
              </a:rPr>
              <a:t>release</a:t>
            </a:r>
            <a:r>
              <a:rPr lang="de-DE" sz="2000" dirty="0" smtClean="0">
                <a:latin typeface="Courier New"/>
                <a:cs typeface="Courier New"/>
              </a:rPr>
              <a:t>/</a:t>
            </a:r>
            <a:r>
              <a:rPr lang="de-DE" sz="2000" dirty="0" smtClean="0">
                <a:latin typeface="Courier New"/>
                <a:cs typeface="Courier New"/>
              </a:rPr>
              <a:t>v1.0 </a:t>
            </a:r>
            <a:r>
              <a:rPr lang="de-DE" sz="2000" dirty="0" err="1" smtClean="0">
                <a:latin typeface="Courier New"/>
                <a:cs typeface="Courier New"/>
              </a:rPr>
              <a:t>develop</a:t>
            </a:r>
            <a:endParaRPr lang="de-DE" sz="20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20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000" dirty="0" smtClean="0">
                <a:latin typeface="Courier New"/>
                <a:cs typeface="Courier New"/>
              </a:rPr>
              <a:t># Release „stabilisieren“</a:t>
            </a:r>
          </a:p>
          <a:p>
            <a:pPr marL="0" indent="0">
              <a:buNone/>
            </a:pPr>
            <a:r>
              <a:rPr lang="de-DE" sz="2000" dirty="0" smtClean="0">
                <a:latin typeface="Courier New"/>
                <a:cs typeface="Courier New"/>
              </a:rPr>
              <a:t>. . .</a:t>
            </a:r>
          </a:p>
          <a:p>
            <a:pPr marL="0" indent="0">
              <a:buNone/>
            </a:pPr>
            <a:endParaRPr lang="de-DE" sz="20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000" dirty="0" smtClean="0">
                <a:latin typeface="Courier New"/>
                <a:cs typeface="Courier New"/>
              </a:rPr>
              <a:t># Release </a:t>
            </a:r>
            <a:r>
              <a:rPr lang="de-DE" sz="2000" dirty="0" err="1" smtClean="0">
                <a:latin typeface="Courier New"/>
                <a:cs typeface="Courier New"/>
              </a:rPr>
              <a:t>abschliessen</a:t>
            </a:r>
            <a:endParaRPr lang="de-DE" sz="20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000" dirty="0" err="1" smtClean="0">
                <a:latin typeface="Courier New"/>
                <a:cs typeface="Courier New"/>
              </a:rPr>
              <a:t>git</a:t>
            </a:r>
            <a:r>
              <a:rPr lang="de-DE" sz="2000" dirty="0" smtClean="0">
                <a:latin typeface="Courier New"/>
                <a:cs typeface="Courier New"/>
              </a:rPr>
              <a:t> </a:t>
            </a:r>
            <a:r>
              <a:rPr lang="de-DE" sz="2000" dirty="0" err="1" smtClean="0">
                <a:latin typeface="Courier New"/>
                <a:cs typeface="Courier New"/>
              </a:rPr>
              <a:t>checkout</a:t>
            </a:r>
            <a:r>
              <a:rPr lang="de-DE" sz="2000" dirty="0" smtClean="0">
                <a:latin typeface="Courier New"/>
                <a:cs typeface="Courier New"/>
              </a:rPr>
              <a:t> </a:t>
            </a:r>
            <a:r>
              <a:rPr lang="de-DE" sz="2000" dirty="0" err="1" smtClean="0">
                <a:latin typeface="Courier New"/>
                <a:cs typeface="Courier New"/>
              </a:rPr>
              <a:t>master</a:t>
            </a:r>
            <a:endParaRPr lang="de-DE" sz="20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000" dirty="0" err="1" smtClean="0">
                <a:latin typeface="Courier New"/>
                <a:cs typeface="Courier New"/>
              </a:rPr>
              <a:t>git</a:t>
            </a:r>
            <a:r>
              <a:rPr lang="de-DE" sz="2000" dirty="0" smtClean="0">
                <a:latin typeface="Courier New"/>
                <a:cs typeface="Courier New"/>
              </a:rPr>
              <a:t> </a:t>
            </a:r>
            <a:r>
              <a:rPr lang="de-DE" sz="2000" dirty="0" err="1" smtClean="0">
                <a:latin typeface="Courier New"/>
                <a:cs typeface="Courier New"/>
              </a:rPr>
              <a:t>merge</a:t>
            </a:r>
            <a:r>
              <a:rPr lang="de-DE" sz="2000" dirty="0" smtClean="0">
                <a:latin typeface="Courier New"/>
                <a:cs typeface="Courier New"/>
              </a:rPr>
              <a:t> --</a:t>
            </a:r>
            <a:r>
              <a:rPr lang="de-DE" sz="2000" dirty="0" err="1" smtClean="0">
                <a:latin typeface="Courier New"/>
                <a:cs typeface="Courier New"/>
              </a:rPr>
              <a:t>no</a:t>
            </a:r>
            <a:r>
              <a:rPr lang="de-DE" sz="2000" dirty="0" smtClean="0">
                <a:latin typeface="Courier New"/>
                <a:cs typeface="Courier New"/>
              </a:rPr>
              <a:t>-ff </a:t>
            </a:r>
            <a:r>
              <a:rPr lang="de-DE" sz="2000" dirty="0" err="1" smtClean="0">
                <a:latin typeface="Courier New"/>
                <a:cs typeface="Courier New"/>
              </a:rPr>
              <a:t>release</a:t>
            </a:r>
            <a:r>
              <a:rPr lang="de-DE" sz="2000" dirty="0" smtClean="0">
                <a:latin typeface="Courier New"/>
                <a:cs typeface="Courier New"/>
              </a:rPr>
              <a:t>/</a:t>
            </a:r>
            <a:r>
              <a:rPr lang="de-DE" sz="2000" dirty="0" smtClean="0">
                <a:latin typeface="Courier New"/>
                <a:cs typeface="Courier New"/>
              </a:rPr>
              <a:t>v1.0</a:t>
            </a:r>
          </a:p>
          <a:p>
            <a:pPr marL="0" indent="0">
              <a:buNone/>
            </a:pPr>
            <a:r>
              <a:rPr lang="de-DE" sz="2000" dirty="0" err="1" smtClean="0">
                <a:latin typeface="Courier New"/>
                <a:cs typeface="Courier New"/>
              </a:rPr>
              <a:t>git</a:t>
            </a:r>
            <a:r>
              <a:rPr lang="de-DE" sz="2000" dirty="0" smtClean="0">
                <a:latin typeface="Courier New"/>
                <a:cs typeface="Courier New"/>
              </a:rPr>
              <a:t> tag [-s</a:t>
            </a:r>
            <a:r>
              <a:rPr lang="de-DE" sz="2000" dirty="0" smtClean="0">
                <a:latin typeface="Courier New"/>
                <a:cs typeface="Courier New"/>
              </a:rPr>
              <a:t>] –</a:t>
            </a:r>
            <a:r>
              <a:rPr lang="de-DE" sz="2000" dirty="0" smtClean="0">
                <a:latin typeface="Courier New"/>
                <a:cs typeface="Courier New"/>
              </a:rPr>
              <a:t>m „Release 1.0 fertiggestellt</a:t>
            </a:r>
            <a:r>
              <a:rPr lang="de-DE" sz="2000" dirty="0" smtClean="0">
                <a:latin typeface="Courier New"/>
                <a:cs typeface="Courier New"/>
              </a:rPr>
              <a:t>“ v1.0 </a:t>
            </a:r>
            <a:endParaRPr lang="de-DE" sz="20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20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000" dirty="0" smtClean="0">
                <a:latin typeface="Courier New"/>
                <a:cs typeface="Courier New"/>
              </a:rPr>
              <a:t># Änderungen in den </a:t>
            </a:r>
            <a:r>
              <a:rPr lang="de-DE" sz="2000" dirty="0" err="1" smtClean="0">
                <a:latin typeface="Courier New"/>
                <a:cs typeface="Courier New"/>
              </a:rPr>
              <a:t>develop-Branch</a:t>
            </a:r>
            <a:r>
              <a:rPr lang="de-DE" sz="2000" dirty="0" smtClean="0">
                <a:latin typeface="Courier New"/>
                <a:cs typeface="Courier New"/>
              </a:rPr>
              <a:t> integrieren</a:t>
            </a:r>
          </a:p>
          <a:p>
            <a:pPr marL="0" indent="0">
              <a:buNone/>
            </a:pPr>
            <a:r>
              <a:rPr lang="de-DE" sz="2000" dirty="0" err="1" smtClean="0">
                <a:latin typeface="Courier New"/>
                <a:cs typeface="Courier New"/>
              </a:rPr>
              <a:t>git</a:t>
            </a:r>
            <a:r>
              <a:rPr lang="de-DE" sz="2000" dirty="0" smtClean="0">
                <a:latin typeface="Courier New"/>
                <a:cs typeface="Courier New"/>
              </a:rPr>
              <a:t> </a:t>
            </a:r>
            <a:r>
              <a:rPr lang="de-DE" sz="2000" dirty="0" err="1" smtClean="0">
                <a:latin typeface="Courier New"/>
                <a:cs typeface="Courier New"/>
              </a:rPr>
              <a:t>checkout</a:t>
            </a:r>
            <a:r>
              <a:rPr lang="de-DE" sz="2000" dirty="0" smtClean="0">
                <a:latin typeface="Courier New"/>
                <a:cs typeface="Courier New"/>
              </a:rPr>
              <a:t> </a:t>
            </a:r>
            <a:r>
              <a:rPr lang="de-DE" sz="2000" dirty="0" err="1" smtClean="0">
                <a:latin typeface="Courier New"/>
                <a:cs typeface="Courier New"/>
              </a:rPr>
              <a:t>develop</a:t>
            </a:r>
            <a:endParaRPr lang="de-DE" sz="20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000" dirty="0" err="1" smtClean="0">
                <a:latin typeface="Courier New"/>
                <a:cs typeface="Courier New"/>
              </a:rPr>
              <a:t>git</a:t>
            </a:r>
            <a:r>
              <a:rPr lang="de-DE" sz="2000" dirty="0" smtClean="0">
                <a:latin typeface="Courier New"/>
                <a:cs typeface="Courier New"/>
              </a:rPr>
              <a:t> </a:t>
            </a:r>
            <a:r>
              <a:rPr lang="de-DE" sz="2000" dirty="0" err="1" smtClean="0">
                <a:latin typeface="Courier New"/>
                <a:cs typeface="Courier New"/>
              </a:rPr>
              <a:t>merge</a:t>
            </a:r>
            <a:r>
              <a:rPr lang="de-DE" sz="2000" dirty="0" smtClean="0">
                <a:latin typeface="Courier New"/>
                <a:cs typeface="Courier New"/>
              </a:rPr>
              <a:t> --</a:t>
            </a:r>
            <a:r>
              <a:rPr lang="de-DE" sz="2000" dirty="0" err="1" smtClean="0">
                <a:latin typeface="Courier New"/>
                <a:cs typeface="Courier New"/>
              </a:rPr>
              <a:t>no</a:t>
            </a:r>
            <a:r>
              <a:rPr lang="de-DE" sz="2000" dirty="0" smtClean="0">
                <a:latin typeface="Courier New"/>
                <a:cs typeface="Courier New"/>
              </a:rPr>
              <a:t>-ff </a:t>
            </a:r>
            <a:r>
              <a:rPr lang="de-DE" sz="2000" dirty="0" err="1" smtClean="0">
                <a:latin typeface="Courier New"/>
                <a:cs typeface="Courier New"/>
              </a:rPr>
              <a:t>release</a:t>
            </a:r>
            <a:r>
              <a:rPr lang="de-DE" sz="2000" dirty="0" smtClean="0">
                <a:latin typeface="Courier New"/>
                <a:cs typeface="Courier New"/>
              </a:rPr>
              <a:t>/v1.0</a:t>
            </a:r>
          </a:p>
          <a:p>
            <a:pPr marL="0" indent="0">
              <a:buNone/>
            </a:pPr>
            <a:endParaRPr lang="de-DE" sz="20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endParaRPr lang="de-DE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2 – RELEASE ERZEUGEN (II)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897460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000" dirty="0" smtClean="0">
                <a:latin typeface="Courier New"/>
                <a:cs typeface="Courier New"/>
              </a:rPr>
              <a:t># </a:t>
            </a:r>
            <a:r>
              <a:rPr lang="de-DE" sz="2000" dirty="0" err="1" smtClean="0">
                <a:latin typeface="Courier New"/>
                <a:cs typeface="Courier New"/>
              </a:rPr>
              <a:t>Ggf</a:t>
            </a:r>
            <a:r>
              <a:rPr lang="de-DE" sz="2000" dirty="0">
                <a:latin typeface="Courier New"/>
                <a:cs typeface="Courier New"/>
              </a:rPr>
              <a:t> </a:t>
            </a:r>
            <a:r>
              <a:rPr lang="de-DE" sz="2000" dirty="0" smtClean="0">
                <a:latin typeface="Courier New"/>
                <a:cs typeface="Courier New"/>
              </a:rPr>
              <a:t>Hotfix</a:t>
            </a:r>
            <a:r>
              <a:rPr lang="de-DE" sz="2000" dirty="0" smtClean="0">
                <a:latin typeface="Courier New"/>
                <a:cs typeface="Courier New"/>
              </a:rPr>
              <a:t> aktualisieren</a:t>
            </a:r>
          </a:p>
          <a:p>
            <a:pPr marL="0" indent="0">
              <a:buNone/>
            </a:pPr>
            <a:r>
              <a:rPr lang="de-DE" sz="2000" dirty="0" err="1" smtClean="0">
                <a:latin typeface="Courier New"/>
                <a:cs typeface="Courier New"/>
              </a:rPr>
              <a:t>git</a:t>
            </a:r>
            <a:r>
              <a:rPr lang="de-DE" sz="2000" dirty="0" smtClean="0">
                <a:latin typeface="Courier New"/>
                <a:cs typeface="Courier New"/>
              </a:rPr>
              <a:t> </a:t>
            </a:r>
            <a:r>
              <a:rPr lang="de-DE" sz="2000" dirty="0" err="1" smtClean="0">
                <a:latin typeface="Courier New"/>
                <a:cs typeface="Courier New"/>
              </a:rPr>
              <a:t>checkout</a:t>
            </a:r>
            <a:r>
              <a:rPr lang="de-DE" sz="2000" dirty="0" smtClean="0">
                <a:latin typeface="Courier New"/>
                <a:cs typeface="Courier New"/>
              </a:rPr>
              <a:t> </a:t>
            </a:r>
            <a:r>
              <a:rPr lang="de-DE" sz="2000" dirty="0" err="1" smtClean="0">
                <a:latin typeface="Courier New"/>
                <a:cs typeface="Courier New"/>
              </a:rPr>
              <a:t>hotfix</a:t>
            </a:r>
            <a:endParaRPr lang="de-DE" sz="20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000" dirty="0" err="1" smtClean="0">
                <a:latin typeface="Courier New"/>
                <a:cs typeface="Courier New"/>
              </a:rPr>
              <a:t>git</a:t>
            </a:r>
            <a:r>
              <a:rPr lang="de-DE" sz="2000" dirty="0" smtClean="0">
                <a:latin typeface="Courier New"/>
                <a:cs typeface="Courier New"/>
              </a:rPr>
              <a:t> </a:t>
            </a:r>
            <a:r>
              <a:rPr lang="de-DE" sz="2000" dirty="0" err="1" smtClean="0">
                <a:latin typeface="Courier New"/>
                <a:cs typeface="Courier New"/>
              </a:rPr>
              <a:t>merge</a:t>
            </a:r>
            <a:r>
              <a:rPr lang="de-DE" sz="2000" dirty="0" smtClean="0">
                <a:latin typeface="Courier New"/>
                <a:cs typeface="Courier New"/>
              </a:rPr>
              <a:t> --</a:t>
            </a:r>
            <a:r>
              <a:rPr lang="de-DE" sz="2000" dirty="0" err="1" smtClean="0">
                <a:latin typeface="Courier New"/>
                <a:cs typeface="Courier New"/>
              </a:rPr>
              <a:t>no</a:t>
            </a:r>
            <a:r>
              <a:rPr lang="de-DE" sz="2000" dirty="0" smtClean="0">
                <a:latin typeface="Courier New"/>
                <a:cs typeface="Courier New"/>
              </a:rPr>
              <a:t>-ff </a:t>
            </a:r>
            <a:r>
              <a:rPr lang="de-DE" sz="2000" dirty="0" err="1" smtClean="0">
                <a:latin typeface="Courier New"/>
                <a:cs typeface="Courier New"/>
              </a:rPr>
              <a:t>release</a:t>
            </a:r>
            <a:r>
              <a:rPr lang="de-DE" sz="2000" dirty="0" smtClean="0">
                <a:latin typeface="Courier New"/>
                <a:cs typeface="Courier New"/>
              </a:rPr>
              <a:t>/v1.0</a:t>
            </a:r>
          </a:p>
          <a:p>
            <a:pPr marL="0" indent="0">
              <a:buNone/>
            </a:pPr>
            <a:endParaRPr lang="de-DE" sz="20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000" dirty="0" smtClean="0">
                <a:latin typeface="Courier New"/>
                <a:cs typeface="Courier New"/>
              </a:rPr>
              <a:t># </a:t>
            </a:r>
            <a:r>
              <a:rPr lang="de-DE" sz="2000" dirty="0" err="1" smtClean="0">
                <a:latin typeface="Courier New"/>
                <a:cs typeface="Courier New"/>
              </a:rPr>
              <a:t>release-Branch</a:t>
            </a:r>
            <a:r>
              <a:rPr lang="de-DE" sz="2000" dirty="0" smtClean="0">
                <a:latin typeface="Courier New"/>
                <a:cs typeface="Courier New"/>
              </a:rPr>
              <a:t> wird nicht mehr benötigt</a:t>
            </a:r>
          </a:p>
          <a:p>
            <a:pPr marL="0" indent="0">
              <a:buNone/>
            </a:pPr>
            <a:r>
              <a:rPr lang="de-DE" sz="2000" dirty="0" err="1" smtClean="0">
                <a:latin typeface="Courier New"/>
                <a:cs typeface="Courier New"/>
              </a:rPr>
              <a:t>git</a:t>
            </a:r>
            <a:r>
              <a:rPr lang="de-DE" sz="2000" dirty="0" smtClean="0">
                <a:latin typeface="Courier New"/>
                <a:cs typeface="Courier New"/>
              </a:rPr>
              <a:t> </a:t>
            </a:r>
            <a:r>
              <a:rPr lang="de-DE" sz="2000" dirty="0" err="1" smtClean="0">
                <a:latin typeface="Courier New"/>
                <a:cs typeface="Courier New"/>
              </a:rPr>
              <a:t>branch</a:t>
            </a:r>
            <a:r>
              <a:rPr lang="de-DE" sz="2000" dirty="0" smtClean="0">
                <a:latin typeface="Courier New"/>
                <a:cs typeface="Courier New"/>
              </a:rPr>
              <a:t> –d </a:t>
            </a:r>
            <a:r>
              <a:rPr lang="de-DE" sz="2000" dirty="0" err="1" smtClean="0">
                <a:latin typeface="Courier New"/>
                <a:cs typeface="Courier New"/>
              </a:rPr>
              <a:t>release</a:t>
            </a:r>
            <a:r>
              <a:rPr lang="de-DE" sz="2000" dirty="0" smtClean="0">
                <a:latin typeface="Courier New"/>
                <a:cs typeface="Courier New"/>
              </a:rPr>
              <a:t>/v1.0</a:t>
            </a:r>
            <a:endParaRPr lang="de-DE" sz="20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20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endParaRPr lang="de-DE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2 – RELEASE ERZEUGEN (</a:t>
            </a:r>
            <a:r>
              <a:rPr lang="de-DE" dirty="0" smtClean="0"/>
              <a:t>III</a:t>
            </a:r>
            <a:r>
              <a:rPr lang="de-DE" dirty="0" smtClean="0"/>
              <a:t>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7124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Terminal öffnen</a:t>
            </a:r>
          </a:p>
          <a:p>
            <a:endParaRPr lang="de-DE" dirty="0" smtClean="0"/>
          </a:p>
          <a:p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VERWENDUNG DER VM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6110715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267920"/>
          </a:xfrm>
        </p:spPr>
        <p:txBody>
          <a:bodyPr>
            <a:normAutofit fontScale="77500" lnSpcReduction="20000"/>
          </a:bodyPr>
          <a:lstStyle/>
          <a:p>
            <a:r>
              <a:rPr lang="de-DE" dirty="0" smtClean="0"/>
              <a:t>Hot- oder </a:t>
            </a:r>
            <a:r>
              <a:rPr lang="de-DE" dirty="0" err="1" smtClean="0"/>
              <a:t>Bugfixes</a:t>
            </a:r>
            <a:r>
              <a:rPr lang="de-DE" dirty="0" smtClean="0"/>
              <a:t>: Reparaturen für aktuelles Release</a:t>
            </a:r>
            <a:endParaRPr lang="de-DE" dirty="0" smtClean="0"/>
          </a:p>
          <a:p>
            <a:r>
              <a:rPr lang="de-DE" dirty="0" err="1" smtClean="0"/>
              <a:t>Prefix</a:t>
            </a:r>
            <a:r>
              <a:rPr lang="de-DE" dirty="0" smtClean="0"/>
              <a:t>: </a:t>
            </a:r>
            <a:r>
              <a:rPr lang="de-DE" dirty="0" err="1" smtClean="0"/>
              <a:t>hotfix</a:t>
            </a:r>
            <a:r>
              <a:rPr lang="de-DE" dirty="0" smtClean="0"/>
              <a:t>/</a:t>
            </a:r>
            <a:r>
              <a:rPr lang="de-DE" dirty="0" smtClean="0"/>
              <a:t>*</a:t>
            </a:r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r>
              <a:rPr lang="de-DE" sz="2200" dirty="0" smtClean="0">
                <a:latin typeface="Courier New"/>
                <a:cs typeface="Courier New"/>
              </a:rPr>
              <a:t># </a:t>
            </a:r>
            <a:r>
              <a:rPr lang="de-DE" sz="2200" dirty="0" smtClean="0">
                <a:latin typeface="Courier New"/>
                <a:cs typeface="Courier New"/>
              </a:rPr>
              <a:t>Hotfix-</a:t>
            </a:r>
            <a:r>
              <a:rPr lang="de-DE" sz="2200" dirty="0" err="1" smtClean="0">
                <a:latin typeface="Courier New"/>
                <a:cs typeface="Courier New"/>
              </a:rPr>
              <a:t>Branch</a:t>
            </a:r>
            <a:r>
              <a:rPr lang="de-DE" sz="2200" dirty="0" smtClean="0">
                <a:latin typeface="Courier New"/>
                <a:cs typeface="Courier New"/>
              </a:rPr>
              <a:t> vom aktuellen </a:t>
            </a:r>
            <a:r>
              <a:rPr lang="de-DE" sz="2200" dirty="0" err="1" smtClean="0">
                <a:latin typeface="Courier New"/>
                <a:cs typeface="Courier New"/>
              </a:rPr>
              <a:t>master</a:t>
            </a:r>
            <a:r>
              <a:rPr lang="de-DE" sz="2200" dirty="0" smtClean="0">
                <a:latin typeface="Courier New"/>
                <a:cs typeface="Courier New"/>
              </a:rPr>
              <a:t> erzeugen</a:t>
            </a: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err="1" smtClean="0">
                <a:latin typeface="Courier New"/>
                <a:cs typeface="Courier New"/>
              </a:rPr>
              <a:t>git</a:t>
            </a:r>
            <a:r>
              <a:rPr lang="de-DE" sz="2200" dirty="0" smtClean="0"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latin typeface="Courier New"/>
                <a:cs typeface="Courier New"/>
              </a:rPr>
              <a:t>checkout</a:t>
            </a:r>
            <a:r>
              <a:rPr lang="de-DE" sz="2200" dirty="0" smtClean="0">
                <a:latin typeface="Courier New"/>
                <a:cs typeface="Courier New"/>
              </a:rPr>
              <a:t> -b </a:t>
            </a:r>
            <a:r>
              <a:rPr lang="de-DE" sz="2200" dirty="0" err="1" smtClean="0">
                <a:latin typeface="Courier New"/>
                <a:cs typeface="Courier New"/>
              </a:rPr>
              <a:t>hotfix</a:t>
            </a:r>
            <a:r>
              <a:rPr lang="de-DE" sz="2200" dirty="0" smtClean="0">
                <a:latin typeface="Courier New"/>
                <a:cs typeface="Courier New"/>
              </a:rPr>
              <a:t>/</a:t>
            </a:r>
            <a:r>
              <a:rPr lang="de-DE" sz="2200" dirty="0" err="1" smtClean="0">
                <a:latin typeface="Courier New"/>
                <a:cs typeface="Courier New"/>
              </a:rPr>
              <a:t>exceptionIn</a:t>
            </a:r>
            <a:r>
              <a:rPr lang="de-DE" sz="2200" dirty="0" err="1" smtClean="0">
                <a:latin typeface="Courier New"/>
                <a:cs typeface="Courier New"/>
              </a:rPr>
              <a:t>RESTCall</a:t>
            </a:r>
            <a:r>
              <a:rPr lang="de-DE" sz="2200" dirty="0" smtClean="0"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latin typeface="Courier New"/>
                <a:cs typeface="Courier New"/>
              </a:rPr>
              <a:t>master</a:t>
            </a: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smtClean="0">
                <a:latin typeface="Courier New"/>
                <a:cs typeface="Courier New"/>
              </a:rPr>
              <a:t># Änderungen durchführen, </a:t>
            </a:r>
            <a:r>
              <a:rPr lang="de-DE" sz="2200" dirty="0" err="1" smtClean="0">
                <a:latin typeface="Courier New"/>
                <a:cs typeface="Courier New"/>
              </a:rPr>
              <a:t>Commits</a:t>
            </a:r>
            <a:r>
              <a:rPr lang="de-DE" sz="2200" dirty="0" smtClean="0">
                <a:latin typeface="Courier New"/>
                <a:cs typeface="Courier New"/>
              </a:rPr>
              <a:t> erzeugen</a:t>
            </a:r>
          </a:p>
          <a:p>
            <a:pPr marL="0" indent="0">
              <a:buNone/>
            </a:pPr>
            <a:r>
              <a:rPr lang="de-DE" sz="2200" dirty="0" smtClean="0">
                <a:latin typeface="Courier New"/>
                <a:cs typeface="Courier New"/>
              </a:rPr>
              <a:t>. . .</a:t>
            </a:r>
          </a:p>
          <a:p>
            <a:pPr marL="0" indent="0">
              <a:buNone/>
            </a:pP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smtClean="0">
                <a:latin typeface="Courier New"/>
                <a:cs typeface="Courier New"/>
              </a:rPr>
              <a:t># </a:t>
            </a:r>
            <a:r>
              <a:rPr lang="de-DE" sz="2200" dirty="0" smtClean="0">
                <a:latin typeface="Courier New"/>
                <a:cs typeface="Courier New"/>
              </a:rPr>
              <a:t>Hotfix-</a:t>
            </a:r>
            <a:r>
              <a:rPr lang="de-DE" sz="2200" dirty="0" err="1" smtClean="0">
                <a:latin typeface="Courier New"/>
                <a:cs typeface="Courier New"/>
              </a:rPr>
              <a:t>Branch</a:t>
            </a:r>
            <a:r>
              <a:rPr lang="de-DE" sz="2200" dirty="0">
                <a:latin typeface="Courier New"/>
                <a:cs typeface="Courier New"/>
              </a:rPr>
              <a:t> </a:t>
            </a:r>
            <a:r>
              <a:rPr lang="de-DE" sz="2200" dirty="0" smtClean="0">
                <a:latin typeface="Courier New"/>
                <a:cs typeface="Courier New"/>
              </a:rPr>
              <a:t>zurück </a:t>
            </a:r>
            <a:r>
              <a:rPr lang="de-DE" sz="2200" dirty="0" err="1" smtClean="0">
                <a:latin typeface="Courier New"/>
                <a:cs typeface="Courier New"/>
              </a:rPr>
              <a:t>mergen</a:t>
            </a:r>
            <a:r>
              <a:rPr lang="de-DE" sz="2200" dirty="0" smtClean="0">
                <a:latin typeface="Courier New"/>
                <a:cs typeface="Courier New"/>
              </a:rPr>
              <a:t> </a:t>
            </a:r>
            <a:r>
              <a:rPr lang="de-DE" sz="2200" dirty="0" smtClean="0">
                <a:latin typeface="Courier New"/>
                <a:cs typeface="Courier New"/>
              </a:rPr>
              <a:t>und löschen</a:t>
            </a:r>
          </a:p>
          <a:p>
            <a:pPr marL="0" indent="0">
              <a:buNone/>
            </a:pPr>
            <a:r>
              <a:rPr lang="de-DE" sz="2200" dirty="0" err="1" smtClean="0">
                <a:latin typeface="Courier New"/>
                <a:cs typeface="Courier New"/>
              </a:rPr>
              <a:t>git</a:t>
            </a:r>
            <a:r>
              <a:rPr lang="de-DE" sz="2200" dirty="0" smtClean="0"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latin typeface="Courier New"/>
                <a:cs typeface="Courier New"/>
              </a:rPr>
              <a:t>checkout</a:t>
            </a:r>
            <a:r>
              <a:rPr lang="de-DE" sz="2200" dirty="0" smtClean="0"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latin typeface="Courier New"/>
                <a:cs typeface="Courier New"/>
              </a:rPr>
              <a:t>master</a:t>
            </a: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err="1" smtClean="0">
                <a:latin typeface="Courier New"/>
                <a:cs typeface="Courier New"/>
              </a:rPr>
              <a:t>git</a:t>
            </a:r>
            <a:r>
              <a:rPr lang="de-DE" sz="2200" dirty="0" smtClean="0"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latin typeface="Courier New"/>
                <a:cs typeface="Courier New"/>
              </a:rPr>
              <a:t>merge</a:t>
            </a:r>
            <a:r>
              <a:rPr lang="de-DE" sz="2200" dirty="0" smtClean="0">
                <a:latin typeface="Courier New"/>
                <a:cs typeface="Courier New"/>
              </a:rPr>
              <a:t> --</a:t>
            </a:r>
            <a:r>
              <a:rPr lang="de-DE" sz="2200" dirty="0" err="1" smtClean="0">
                <a:latin typeface="Courier New"/>
                <a:cs typeface="Courier New"/>
              </a:rPr>
              <a:t>no</a:t>
            </a:r>
            <a:r>
              <a:rPr lang="de-DE" sz="2200" dirty="0" smtClean="0">
                <a:latin typeface="Courier New"/>
                <a:cs typeface="Courier New"/>
              </a:rPr>
              <a:t>-ff </a:t>
            </a:r>
            <a:r>
              <a:rPr lang="de-DE" sz="2200" dirty="0" err="1" smtClean="0">
                <a:latin typeface="Courier New"/>
                <a:cs typeface="Courier New"/>
              </a:rPr>
              <a:t>hotfix</a:t>
            </a:r>
            <a:r>
              <a:rPr lang="de-DE" sz="2200" dirty="0">
                <a:latin typeface="Courier New"/>
                <a:cs typeface="Courier New"/>
              </a:rPr>
              <a:t>/</a:t>
            </a:r>
            <a:r>
              <a:rPr lang="de-DE" sz="2200" dirty="0" err="1" smtClean="0">
                <a:latin typeface="Courier New"/>
                <a:cs typeface="Courier New"/>
              </a:rPr>
              <a:t>exceptionInRESTCall</a:t>
            </a: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err="1" smtClean="0">
                <a:latin typeface="Courier New"/>
                <a:cs typeface="Courier New"/>
              </a:rPr>
              <a:t>Git</a:t>
            </a:r>
            <a:r>
              <a:rPr lang="de-DE" sz="2200" dirty="0" smtClean="0">
                <a:latin typeface="Courier New"/>
                <a:cs typeface="Courier New"/>
              </a:rPr>
              <a:t> tag [-s] –m „Release v1.1“ v1.1</a:t>
            </a:r>
          </a:p>
          <a:p>
            <a:pPr marL="0" indent="0">
              <a:buNone/>
            </a:pP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err="1" smtClean="0">
                <a:latin typeface="Courier New"/>
                <a:cs typeface="Courier New"/>
              </a:rPr>
              <a:t>git</a:t>
            </a:r>
            <a:r>
              <a:rPr lang="de-DE" sz="2200" dirty="0" smtClean="0"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latin typeface="Courier New"/>
                <a:cs typeface="Courier New"/>
              </a:rPr>
              <a:t>checkout</a:t>
            </a:r>
            <a:r>
              <a:rPr lang="de-DE" sz="2200" dirty="0" smtClean="0"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latin typeface="Courier New"/>
                <a:cs typeface="Courier New"/>
              </a:rPr>
              <a:t>develop</a:t>
            </a: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err="1" smtClean="0">
                <a:latin typeface="Courier New"/>
                <a:cs typeface="Courier New"/>
              </a:rPr>
              <a:t>git</a:t>
            </a:r>
            <a:r>
              <a:rPr lang="de-DE" sz="2200" dirty="0" smtClean="0"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latin typeface="Courier New"/>
                <a:cs typeface="Courier New"/>
              </a:rPr>
              <a:t>merge</a:t>
            </a:r>
            <a:r>
              <a:rPr lang="de-DE" sz="2200" dirty="0" smtClean="0">
                <a:latin typeface="Courier New"/>
                <a:cs typeface="Courier New"/>
              </a:rPr>
              <a:t> --</a:t>
            </a:r>
            <a:r>
              <a:rPr lang="de-DE" sz="2200" dirty="0" err="1" smtClean="0">
                <a:latin typeface="Courier New"/>
                <a:cs typeface="Courier New"/>
              </a:rPr>
              <a:t>no</a:t>
            </a:r>
            <a:r>
              <a:rPr lang="de-DE" sz="2200" dirty="0" smtClean="0">
                <a:latin typeface="Courier New"/>
                <a:cs typeface="Courier New"/>
              </a:rPr>
              <a:t>-ff </a:t>
            </a:r>
            <a:r>
              <a:rPr lang="de-DE" sz="2200" dirty="0" err="1" smtClean="0">
                <a:latin typeface="Courier New"/>
                <a:cs typeface="Courier New"/>
              </a:rPr>
              <a:t>hotfix</a:t>
            </a:r>
            <a:r>
              <a:rPr lang="de-DE" sz="2200" dirty="0" smtClean="0">
                <a:latin typeface="Courier New"/>
                <a:cs typeface="Courier New"/>
              </a:rPr>
              <a:t>/</a:t>
            </a:r>
            <a:r>
              <a:rPr lang="de-DE" sz="2200" dirty="0" err="1" smtClean="0">
                <a:latin typeface="Courier New"/>
                <a:cs typeface="Courier New"/>
              </a:rPr>
              <a:t>exceptionInRESTCall</a:t>
            </a: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err="1" smtClean="0">
                <a:latin typeface="Courier New"/>
                <a:cs typeface="Courier New"/>
              </a:rPr>
              <a:t>git</a:t>
            </a:r>
            <a:r>
              <a:rPr lang="de-DE" sz="2200" dirty="0" smtClean="0"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latin typeface="Courier New"/>
                <a:cs typeface="Courier New"/>
              </a:rPr>
              <a:t>branch</a:t>
            </a:r>
            <a:r>
              <a:rPr lang="de-DE" sz="2200" dirty="0" smtClean="0">
                <a:latin typeface="Courier New"/>
                <a:cs typeface="Courier New"/>
              </a:rPr>
              <a:t> –</a:t>
            </a:r>
            <a:r>
              <a:rPr lang="de-DE" sz="2200" dirty="0">
                <a:latin typeface="Courier New"/>
                <a:cs typeface="Courier New"/>
              </a:rPr>
              <a:t>d </a:t>
            </a:r>
            <a:r>
              <a:rPr lang="de-DE" sz="2200" dirty="0" err="1">
                <a:latin typeface="Courier New"/>
                <a:cs typeface="Courier New"/>
              </a:rPr>
              <a:t>hotfix</a:t>
            </a:r>
            <a:r>
              <a:rPr lang="de-DE" sz="2200" dirty="0">
                <a:latin typeface="Courier New"/>
                <a:cs typeface="Courier New"/>
              </a:rPr>
              <a:t>/</a:t>
            </a:r>
            <a:r>
              <a:rPr lang="de-DE" sz="2200" dirty="0" err="1">
                <a:latin typeface="Courier New"/>
                <a:cs typeface="Courier New"/>
              </a:rPr>
              <a:t>exceptionInRESTCall</a:t>
            </a:r>
            <a:endParaRPr lang="de-DE" sz="2200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3000" dirty="0" smtClean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</a:t>
            </a:r>
            <a:r>
              <a:rPr lang="de-DE" dirty="0" smtClean="0"/>
              <a:t>3 </a:t>
            </a:r>
            <a:r>
              <a:rPr lang="de-DE" dirty="0" smtClean="0"/>
              <a:t>– </a:t>
            </a:r>
            <a:r>
              <a:rPr lang="de-DE" dirty="0" smtClean="0"/>
              <a:t>HOTFIX ERSTELLEN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441286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267920"/>
          </a:xfrm>
        </p:spPr>
        <p:txBody>
          <a:bodyPr>
            <a:normAutofit fontScale="77500" lnSpcReduction="20000"/>
          </a:bodyPr>
          <a:lstStyle/>
          <a:p>
            <a:r>
              <a:rPr lang="de-DE" dirty="0" smtClean="0"/>
              <a:t>Hot- oder </a:t>
            </a:r>
            <a:r>
              <a:rPr lang="de-DE" dirty="0" err="1" smtClean="0"/>
              <a:t>Bugfixes</a:t>
            </a:r>
            <a:r>
              <a:rPr lang="de-DE" dirty="0" smtClean="0"/>
              <a:t>: Reparaturen für aktuelles Release</a:t>
            </a:r>
            <a:endParaRPr lang="de-DE" dirty="0" smtClean="0"/>
          </a:p>
          <a:p>
            <a:r>
              <a:rPr lang="de-DE" dirty="0" err="1" smtClean="0"/>
              <a:t>Prefix</a:t>
            </a:r>
            <a:r>
              <a:rPr lang="de-DE" dirty="0" smtClean="0"/>
              <a:t>: </a:t>
            </a:r>
            <a:r>
              <a:rPr lang="de-DE" dirty="0" err="1" smtClean="0"/>
              <a:t>hotfix</a:t>
            </a:r>
            <a:r>
              <a:rPr lang="de-DE" dirty="0" smtClean="0"/>
              <a:t>/</a:t>
            </a:r>
            <a:r>
              <a:rPr lang="de-DE" dirty="0" smtClean="0"/>
              <a:t>*</a:t>
            </a:r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r>
              <a:rPr lang="de-DE" sz="2200" dirty="0" smtClean="0">
                <a:latin typeface="Courier New"/>
                <a:cs typeface="Courier New"/>
              </a:rPr>
              <a:t># </a:t>
            </a:r>
            <a:r>
              <a:rPr lang="de-DE" sz="2200" dirty="0" smtClean="0">
                <a:latin typeface="Courier New"/>
                <a:cs typeface="Courier New"/>
              </a:rPr>
              <a:t>Hotfix-</a:t>
            </a:r>
            <a:r>
              <a:rPr lang="de-DE" sz="2200" dirty="0" err="1" smtClean="0">
                <a:latin typeface="Courier New"/>
                <a:cs typeface="Courier New"/>
              </a:rPr>
              <a:t>Branch</a:t>
            </a:r>
            <a:r>
              <a:rPr lang="de-DE" sz="2200" dirty="0" smtClean="0">
                <a:latin typeface="Courier New"/>
                <a:cs typeface="Courier New"/>
              </a:rPr>
              <a:t> vom aktuellen </a:t>
            </a:r>
            <a:r>
              <a:rPr lang="de-DE" sz="2200" dirty="0" err="1" smtClean="0">
                <a:latin typeface="Courier New"/>
                <a:cs typeface="Courier New"/>
              </a:rPr>
              <a:t>master</a:t>
            </a:r>
            <a:r>
              <a:rPr lang="de-DE" sz="2200" dirty="0" smtClean="0">
                <a:latin typeface="Courier New"/>
                <a:cs typeface="Courier New"/>
              </a:rPr>
              <a:t> erzeugen</a:t>
            </a: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err="1" smtClean="0">
                <a:latin typeface="Courier New"/>
                <a:cs typeface="Courier New"/>
              </a:rPr>
              <a:t>git</a:t>
            </a:r>
            <a:r>
              <a:rPr lang="de-DE" sz="2200" dirty="0" smtClean="0"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latin typeface="Courier New"/>
                <a:cs typeface="Courier New"/>
              </a:rPr>
              <a:t>checkout</a:t>
            </a:r>
            <a:r>
              <a:rPr lang="de-DE" sz="2200" dirty="0" smtClean="0">
                <a:latin typeface="Courier New"/>
                <a:cs typeface="Courier New"/>
              </a:rPr>
              <a:t> -b </a:t>
            </a:r>
            <a:r>
              <a:rPr lang="de-DE" sz="2200" dirty="0" err="1" smtClean="0">
                <a:latin typeface="Courier New"/>
                <a:cs typeface="Courier New"/>
              </a:rPr>
              <a:t>hotfix</a:t>
            </a:r>
            <a:r>
              <a:rPr lang="de-DE" sz="2200" dirty="0" smtClean="0">
                <a:latin typeface="Courier New"/>
                <a:cs typeface="Courier New"/>
              </a:rPr>
              <a:t>/</a:t>
            </a:r>
            <a:r>
              <a:rPr lang="de-DE" sz="2200" dirty="0" err="1" smtClean="0">
                <a:latin typeface="Courier New"/>
                <a:cs typeface="Courier New"/>
              </a:rPr>
              <a:t>exceptionIn</a:t>
            </a:r>
            <a:r>
              <a:rPr lang="de-DE" sz="2200" dirty="0" err="1" smtClean="0">
                <a:latin typeface="Courier New"/>
                <a:cs typeface="Courier New"/>
              </a:rPr>
              <a:t>RESTCall</a:t>
            </a:r>
            <a:r>
              <a:rPr lang="de-DE" sz="2200" dirty="0" smtClean="0"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latin typeface="Courier New"/>
                <a:cs typeface="Courier New"/>
              </a:rPr>
              <a:t>master</a:t>
            </a: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smtClean="0">
                <a:latin typeface="Courier New"/>
                <a:cs typeface="Courier New"/>
              </a:rPr>
              <a:t># Änderungen durchführen, </a:t>
            </a:r>
            <a:r>
              <a:rPr lang="de-DE" sz="2200" dirty="0" err="1" smtClean="0">
                <a:latin typeface="Courier New"/>
                <a:cs typeface="Courier New"/>
              </a:rPr>
              <a:t>Commits</a:t>
            </a:r>
            <a:r>
              <a:rPr lang="de-DE" sz="2200" dirty="0" smtClean="0">
                <a:latin typeface="Courier New"/>
                <a:cs typeface="Courier New"/>
              </a:rPr>
              <a:t> erzeugen</a:t>
            </a:r>
          </a:p>
          <a:p>
            <a:pPr marL="0" indent="0">
              <a:buNone/>
            </a:pPr>
            <a:r>
              <a:rPr lang="de-DE" sz="2200" dirty="0" smtClean="0">
                <a:latin typeface="Courier New"/>
                <a:cs typeface="Courier New"/>
              </a:rPr>
              <a:t>. . .</a:t>
            </a:r>
          </a:p>
          <a:p>
            <a:pPr marL="0" indent="0">
              <a:buNone/>
            </a:pP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smtClean="0">
                <a:latin typeface="Courier New"/>
                <a:cs typeface="Courier New"/>
              </a:rPr>
              <a:t># </a:t>
            </a:r>
            <a:r>
              <a:rPr lang="de-DE" sz="2200" dirty="0" smtClean="0">
                <a:latin typeface="Courier New"/>
                <a:cs typeface="Courier New"/>
              </a:rPr>
              <a:t>Hotfix-</a:t>
            </a:r>
            <a:r>
              <a:rPr lang="de-DE" sz="2200" dirty="0" err="1" smtClean="0">
                <a:latin typeface="Courier New"/>
                <a:cs typeface="Courier New"/>
              </a:rPr>
              <a:t>Branch</a:t>
            </a:r>
            <a:r>
              <a:rPr lang="de-DE" sz="2200" dirty="0">
                <a:latin typeface="Courier New"/>
                <a:cs typeface="Courier New"/>
              </a:rPr>
              <a:t> </a:t>
            </a:r>
            <a:r>
              <a:rPr lang="de-DE" sz="2200" dirty="0" smtClean="0">
                <a:latin typeface="Courier New"/>
                <a:cs typeface="Courier New"/>
              </a:rPr>
              <a:t>zurück </a:t>
            </a:r>
            <a:r>
              <a:rPr lang="de-DE" sz="2200" dirty="0" err="1" smtClean="0">
                <a:latin typeface="Courier New"/>
                <a:cs typeface="Courier New"/>
              </a:rPr>
              <a:t>mergen</a:t>
            </a:r>
            <a:r>
              <a:rPr lang="de-DE" sz="2200" dirty="0" smtClean="0">
                <a:latin typeface="Courier New"/>
                <a:cs typeface="Courier New"/>
              </a:rPr>
              <a:t> </a:t>
            </a:r>
            <a:r>
              <a:rPr lang="de-DE" sz="2200" dirty="0" smtClean="0">
                <a:latin typeface="Courier New"/>
                <a:cs typeface="Courier New"/>
              </a:rPr>
              <a:t>und löschen</a:t>
            </a:r>
          </a:p>
          <a:p>
            <a:pPr marL="0" indent="0">
              <a:buNone/>
            </a:pPr>
            <a:r>
              <a:rPr lang="de-DE" sz="2200" dirty="0" err="1" smtClean="0">
                <a:latin typeface="Courier New"/>
                <a:cs typeface="Courier New"/>
              </a:rPr>
              <a:t>git</a:t>
            </a:r>
            <a:r>
              <a:rPr lang="de-DE" sz="2200" dirty="0" smtClean="0"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latin typeface="Courier New"/>
                <a:cs typeface="Courier New"/>
              </a:rPr>
              <a:t>checkout</a:t>
            </a:r>
            <a:r>
              <a:rPr lang="de-DE" sz="2200" dirty="0" smtClean="0"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latin typeface="Courier New"/>
                <a:cs typeface="Courier New"/>
              </a:rPr>
              <a:t>master</a:t>
            </a: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err="1" smtClean="0">
                <a:latin typeface="Courier New"/>
                <a:cs typeface="Courier New"/>
              </a:rPr>
              <a:t>git</a:t>
            </a:r>
            <a:r>
              <a:rPr lang="de-DE" sz="2200" dirty="0" smtClean="0"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latin typeface="Courier New"/>
                <a:cs typeface="Courier New"/>
              </a:rPr>
              <a:t>merge</a:t>
            </a:r>
            <a:r>
              <a:rPr lang="de-DE" sz="2200" dirty="0" smtClean="0">
                <a:latin typeface="Courier New"/>
                <a:cs typeface="Courier New"/>
              </a:rPr>
              <a:t> --</a:t>
            </a:r>
            <a:r>
              <a:rPr lang="de-DE" sz="2200" dirty="0" err="1" smtClean="0">
                <a:latin typeface="Courier New"/>
                <a:cs typeface="Courier New"/>
              </a:rPr>
              <a:t>no</a:t>
            </a:r>
            <a:r>
              <a:rPr lang="de-DE" sz="2200" dirty="0" smtClean="0">
                <a:latin typeface="Courier New"/>
                <a:cs typeface="Courier New"/>
              </a:rPr>
              <a:t>-ff </a:t>
            </a:r>
            <a:r>
              <a:rPr lang="de-DE" sz="2200" dirty="0" err="1" smtClean="0">
                <a:latin typeface="Courier New"/>
                <a:cs typeface="Courier New"/>
              </a:rPr>
              <a:t>hotfix</a:t>
            </a:r>
            <a:r>
              <a:rPr lang="de-DE" sz="2200" dirty="0">
                <a:latin typeface="Courier New"/>
                <a:cs typeface="Courier New"/>
              </a:rPr>
              <a:t>/</a:t>
            </a:r>
            <a:r>
              <a:rPr lang="de-DE" sz="2200" dirty="0" err="1" smtClean="0">
                <a:latin typeface="Courier New"/>
                <a:cs typeface="Courier New"/>
              </a:rPr>
              <a:t>exceptionInRESTCall</a:t>
            </a: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err="1" smtClean="0">
                <a:latin typeface="Courier New"/>
                <a:cs typeface="Courier New"/>
              </a:rPr>
              <a:t>Git</a:t>
            </a:r>
            <a:r>
              <a:rPr lang="de-DE" sz="2200" dirty="0" smtClean="0">
                <a:latin typeface="Courier New"/>
                <a:cs typeface="Courier New"/>
              </a:rPr>
              <a:t> tag [-s] –m „Release v1.1“ v1.1</a:t>
            </a:r>
          </a:p>
          <a:p>
            <a:pPr marL="0" indent="0">
              <a:buNone/>
            </a:pP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err="1" smtClean="0">
                <a:latin typeface="Courier New"/>
                <a:cs typeface="Courier New"/>
              </a:rPr>
              <a:t>git</a:t>
            </a:r>
            <a:r>
              <a:rPr lang="de-DE" sz="2200" dirty="0" smtClean="0"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latin typeface="Courier New"/>
                <a:cs typeface="Courier New"/>
              </a:rPr>
              <a:t>checkout</a:t>
            </a:r>
            <a:r>
              <a:rPr lang="de-DE" sz="2200" dirty="0" smtClean="0"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latin typeface="Courier New"/>
                <a:cs typeface="Courier New"/>
              </a:rPr>
              <a:t>develop</a:t>
            </a: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err="1" smtClean="0">
                <a:latin typeface="Courier New"/>
                <a:cs typeface="Courier New"/>
              </a:rPr>
              <a:t>git</a:t>
            </a:r>
            <a:r>
              <a:rPr lang="de-DE" sz="2200" dirty="0" smtClean="0"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latin typeface="Courier New"/>
                <a:cs typeface="Courier New"/>
              </a:rPr>
              <a:t>merge</a:t>
            </a:r>
            <a:r>
              <a:rPr lang="de-DE" sz="2200" dirty="0" smtClean="0">
                <a:latin typeface="Courier New"/>
                <a:cs typeface="Courier New"/>
              </a:rPr>
              <a:t> --</a:t>
            </a:r>
            <a:r>
              <a:rPr lang="de-DE" sz="2200" dirty="0" err="1" smtClean="0">
                <a:latin typeface="Courier New"/>
                <a:cs typeface="Courier New"/>
              </a:rPr>
              <a:t>no</a:t>
            </a:r>
            <a:r>
              <a:rPr lang="de-DE" sz="2200" dirty="0" smtClean="0">
                <a:latin typeface="Courier New"/>
                <a:cs typeface="Courier New"/>
              </a:rPr>
              <a:t>-ff </a:t>
            </a:r>
            <a:r>
              <a:rPr lang="de-DE" sz="2200" dirty="0" err="1" smtClean="0">
                <a:latin typeface="Courier New"/>
                <a:cs typeface="Courier New"/>
              </a:rPr>
              <a:t>hotfix</a:t>
            </a:r>
            <a:r>
              <a:rPr lang="de-DE" sz="2200" dirty="0" smtClean="0">
                <a:latin typeface="Courier New"/>
                <a:cs typeface="Courier New"/>
              </a:rPr>
              <a:t>/</a:t>
            </a:r>
            <a:r>
              <a:rPr lang="de-DE" sz="2200" dirty="0" err="1" smtClean="0">
                <a:latin typeface="Courier New"/>
                <a:cs typeface="Courier New"/>
              </a:rPr>
              <a:t>exceptionInRESTCall</a:t>
            </a: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err="1" smtClean="0">
                <a:latin typeface="Courier New"/>
                <a:cs typeface="Courier New"/>
              </a:rPr>
              <a:t>git</a:t>
            </a:r>
            <a:r>
              <a:rPr lang="de-DE" sz="2200" dirty="0" smtClean="0"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latin typeface="Courier New"/>
                <a:cs typeface="Courier New"/>
              </a:rPr>
              <a:t>branch</a:t>
            </a:r>
            <a:r>
              <a:rPr lang="de-DE" sz="2200" dirty="0" smtClean="0">
                <a:latin typeface="Courier New"/>
                <a:cs typeface="Courier New"/>
              </a:rPr>
              <a:t> –</a:t>
            </a:r>
            <a:r>
              <a:rPr lang="de-DE" sz="2200" dirty="0">
                <a:latin typeface="Courier New"/>
                <a:cs typeface="Courier New"/>
              </a:rPr>
              <a:t>d </a:t>
            </a:r>
            <a:r>
              <a:rPr lang="de-DE" sz="2200" dirty="0" err="1">
                <a:latin typeface="Courier New"/>
                <a:cs typeface="Courier New"/>
              </a:rPr>
              <a:t>hotfix</a:t>
            </a:r>
            <a:r>
              <a:rPr lang="de-DE" sz="2200" dirty="0">
                <a:latin typeface="Courier New"/>
                <a:cs typeface="Courier New"/>
              </a:rPr>
              <a:t>/</a:t>
            </a:r>
            <a:r>
              <a:rPr lang="de-DE" sz="2200" dirty="0" err="1">
                <a:latin typeface="Courier New"/>
                <a:cs typeface="Courier New"/>
              </a:rPr>
              <a:t>exceptionInRESTCall</a:t>
            </a:r>
            <a:endParaRPr lang="de-DE" sz="2200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3000" dirty="0" smtClean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</a:t>
            </a:r>
            <a:r>
              <a:rPr lang="de-DE" dirty="0" smtClean="0"/>
              <a:t>4 </a:t>
            </a:r>
            <a:r>
              <a:rPr lang="de-DE" dirty="0" smtClean="0"/>
              <a:t>– </a:t>
            </a:r>
            <a:r>
              <a:rPr lang="de-DE" dirty="0" smtClean="0"/>
              <a:t>SUPPORT FÜR ALTE VERSION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77477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267920"/>
          </a:xfrm>
        </p:spPr>
        <p:txBody>
          <a:bodyPr>
            <a:normAutofit/>
          </a:bodyPr>
          <a:lstStyle/>
          <a:p>
            <a:r>
              <a:rPr lang="de-DE" dirty="0" smtClean="0"/>
              <a:t>Release-Notes erzeugen</a:t>
            </a:r>
          </a:p>
          <a:p>
            <a:pPr marL="457200" lvl="1" indent="0">
              <a:buNone/>
            </a:pPr>
            <a:r>
              <a:rPr lang="de-DE" sz="1400" dirty="0">
                <a:latin typeface="Courier New"/>
                <a:cs typeface="Courier New"/>
              </a:rPr>
              <a:t>$ </a:t>
            </a:r>
            <a:r>
              <a:rPr lang="de-DE" sz="1400" dirty="0" err="1">
                <a:latin typeface="Courier New"/>
                <a:cs typeface="Courier New"/>
              </a:rPr>
              <a:t>git</a:t>
            </a:r>
            <a:r>
              <a:rPr lang="de-DE" sz="1400" dirty="0">
                <a:latin typeface="Courier New"/>
                <a:cs typeface="Courier New"/>
              </a:rPr>
              <a:t> log --</a:t>
            </a:r>
            <a:r>
              <a:rPr lang="de-DE" sz="1400" dirty="0" err="1">
                <a:latin typeface="Courier New"/>
                <a:cs typeface="Courier New"/>
              </a:rPr>
              <a:t>oneline</a:t>
            </a:r>
            <a:r>
              <a:rPr lang="de-DE" sz="1400" dirty="0">
                <a:latin typeface="Courier New"/>
                <a:cs typeface="Courier New"/>
              </a:rPr>
              <a:t> --first-</a:t>
            </a:r>
            <a:r>
              <a:rPr lang="de-DE" sz="1400" dirty="0" err="1">
                <a:latin typeface="Courier New"/>
                <a:cs typeface="Courier New"/>
              </a:rPr>
              <a:t>parent</a:t>
            </a:r>
            <a:r>
              <a:rPr lang="de-DE" sz="1400" dirty="0">
                <a:latin typeface="Courier New"/>
                <a:cs typeface="Courier New"/>
              </a:rPr>
              <a:t> HEAD^..HEAD^2</a:t>
            </a:r>
          </a:p>
          <a:p>
            <a:pPr marL="457200" lvl="1" indent="0">
              <a:buNone/>
            </a:pPr>
            <a:r>
              <a:rPr lang="de-DE" sz="1400" dirty="0">
                <a:latin typeface="Courier New"/>
                <a:cs typeface="Courier New"/>
              </a:rPr>
              <a:t>2388f93 Release 0.2 fertig</a:t>
            </a:r>
          </a:p>
          <a:p>
            <a:pPr marL="457200" lvl="1" indent="0">
              <a:buNone/>
            </a:pPr>
            <a:r>
              <a:rPr lang="de-DE" sz="1400" dirty="0">
                <a:latin typeface="Courier New"/>
                <a:cs typeface="Courier New"/>
              </a:rPr>
              <a:t>09120b4 </a:t>
            </a:r>
            <a:r>
              <a:rPr lang="de-DE" sz="1400" dirty="0" err="1">
                <a:latin typeface="Courier New"/>
                <a:cs typeface="Courier New"/>
              </a:rPr>
              <a:t>Finished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err="1">
                <a:latin typeface="Courier New"/>
                <a:cs typeface="Courier New"/>
              </a:rPr>
              <a:t>feature</a:t>
            </a:r>
            <a:r>
              <a:rPr lang="de-DE" sz="1400" dirty="0">
                <a:latin typeface="Courier New"/>
                <a:cs typeface="Courier New"/>
              </a:rPr>
              <a:t>/</a:t>
            </a:r>
            <a:r>
              <a:rPr lang="de-DE" sz="1400" dirty="0" err="1">
                <a:latin typeface="Courier New"/>
                <a:cs typeface="Courier New"/>
              </a:rPr>
              <a:t>inspectPerformance</a:t>
            </a:r>
            <a:r>
              <a:rPr lang="de-DE" sz="1400" dirty="0">
                <a:latin typeface="Courier New"/>
                <a:cs typeface="Courier New"/>
              </a:rPr>
              <a:t> (</a:t>
            </a:r>
            <a:r>
              <a:rPr lang="de-DE" sz="1400" dirty="0" err="1">
                <a:latin typeface="Courier New"/>
                <a:cs typeface="Courier New"/>
              </a:rPr>
              <a:t>Merged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err="1">
                <a:latin typeface="Courier New"/>
                <a:cs typeface="Courier New"/>
              </a:rPr>
              <a:t>into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err="1">
                <a:latin typeface="Courier New"/>
                <a:cs typeface="Courier New"/>
              </a:rPr>
              <a:t>develop</a:t>
            </a:r>
            <a:r>
              <a:rPr lang="de-DE" sz="1400" dirty="0">
                <a:latin typeface="Courier New"/>
                <a:cs typeface="Courier New"/>
              </a:rPr>
              <a:t>)</a:t>
            </a:r>
          </a:p>
          <a:p>
            <a:pPr marL="457200" lvl="1" indent="0">
              <a:buNone/>
            </a:pPr>
            <a:r>
              <a:rPr lang="de-DE" sz="1400" dirty="0">
                <a:latin typeface="Courier New"/>
                <a:cs typeface="Courier New"/>
              </a:rPr>
              <a:t>a945780 </a:t>
            </a:r>
            <a:r>
              <a:rPr lang="de-DE" sz="1400" dirty="0" err="1">
                <a:latin typeface="Courier New"/>
                <a:cs typeface="Courier New"/>
              </a:rPr>
              <a:t>Finished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err="1">
                <a:latin typeface="Courier New"/>
                <a:cs typeface="Courier New"/>
              </a:rPr>
              <a:t>feature</a:t>
            </a:r>
            <a:r>
              <a:rPr lang="de-DE" sz="1400" dirty="0">
                <a:latin typeface="Courier New"/>
                <a:cs typeface="Courier New"/>
              </a:rPr>
              <a:t>/</a:t>
            </a:r>
            <a:r>
              <a:rPr lang="de-DE" sz="1400" dirty="0" err="1">
                <a:latin typeface="Courier New"/>
                <a:cs typeface="Courier New"/>
              </a:rPr>
              <a:t>upgradeSpringVersion</a:t>
            </a:r>
            <a:r>
              <a:rPr lang="de-DE" sz="1400" dirty="0">
                <a:latin typeface="Courier New"/>
                <a:cs typeface="Courier New"/>
              </a:rPr>
              <a:t> (</a:t>
            </a:r>
            <a:r>
              <a:rPr lang="de-DE" sz="1400" dirty="0" err="1">
                <a:latin typeface="Courier New"/>
                <a:cs typeface="Courier New"/>
              </a:rPr>
              <a:t>Merged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err="1">
                <a:latin typeface="Courier New"/>
                <a:cs typeface="Courier New"/>
              </a:rPr>
              <a:t>into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err="1">
                <a:latin typeface="Courier New"/>
                <a:cs typeface="Courier New"/>
              </a:rPr>
              <a:t>develop</a:t>
            </a:r>
            <a:r>
              <a:rPr lang="de-DE" sz="1400" dirty="0">
                <a:latin typeface="Courier New"/>
                <a:cs typeface="Courier New"/>
              </a:rPr>
              <a:t>)</a:t>
            </a:r>
          </a:p>
          <a:p>
            <a:pPr marL="457200" lvl="1" indent="0">
              <a:buNone/>
            </a:pPr>
            <a:r>
              <a:rPr lang="de-DE" sz="1400" dirty="0">
                <a:latin typeface="Courier New"/>
                <a:cs typeface="Courier New"/>
              </a:rPr>
              <a:t>6120529 </a:t>
            </a:r>
            <a:r>
              <a:rPr lang="de-DE" sz="1400" dirty="0" err="1">
                <a:latin typeface="Courier New"/>
                <a:cs typeface="Courier New"/>
              </a:rPr>
              <a:t>Merge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err="1">
                <a:latin typeface="Courier New"/>
                <a:cs typeface="Courier New"/>
              </a:rPr>
              <a:t>Branch</a:t>
            </a:r>
            <a:r>
              <a:rPr lang="de-DE" sz="1400" dirty="0">
                <a:latin typeface="Courier New"/>
                <a:cs typeface="Courier New"/>
              </a:rPr>
              <a:t> '</a:t>
            </a:r>
            <a:r>
              <a:rPr lang="de-DE" sz="1400" dirty="0" err="1">
                <a:latin typeface="Courier New"/>
                <a:cs typeface="Courier New"/>
              </a:rPr>
              <a:t>release</a:t>
            </a:r>
            <a:r>
              <a:rPr lang="de-DE" sz="1400" dirty="0">
                <a:latin typeface="Courier New"/>
                <a:cs typeface="Courier New"/>
              </a:rPr>
              <a:t>/v0.1' </a:t>
            </a:r>
            <a:r>
              <a:rPr lang="de-DE" sz="1400" dirty="0" err="1">
                <a:latin typeface="Courier New"/>
                <a:cs typeface="Courier New"/>
              </a:rPr>
              <a:t>into</a:t>
            </a:r>
            <a:r>
              <a:rPr lang="de-DE" sz="1400" dirty="0">
                <a:latin typeface="Courier New"/>
                <a:cs typeface="Courier New"/>
              </a:rPr>
              <a:t> '</a:t>
            </a:r>
            <a:r>
              <a:rPr lang="de-DE" sz="1400" dirty="0" err="1" smtClean="0">
                <a:latin typeface="Courier New"/>
                <a:cs typeface="Courier New"/>
              </a:rPr>
              <a:t>develop</a:t>
            </a:r>
            <a:r>
              <a:rPr lang="de-DE" sz="1400" dirty="0" smtClean="0">
                <a:latin typeface="Courier New"/>
                <a:cs typeface="Courier New"/>
              </a:rPr>
              <a:t>‘</a:t>
            </a:r>
          </a:p>
          <a:p>
            <a:r>
              <a:rPr lang="de-DE" dirty="0" smtClean="0"/>
              <a:t>An welchen Features wird gearbeitet?</a:t>
            </a:r>
          </a:p>
          <a:p>
            <a:pPr lvl="1"/>
            <a:r>
              <a:rPr lang="de-DE" dirty="0" err="1" smtClean="0"/>
              <a:t>Git</a:t>
            </a:r>
            <a:r>
              <a:rPr lang="de-DE" dirty="0" smtClean="0"/>
              <a:t> </a:t>
            </a:r>
            <a:r>
              <a:rPr lang="de-DE" dirty="0" err="1" smtClean="0"/>
              <a:t>fetch</a:t>
            </a:r>
            <a:r>
              <a:rPr lang="de-DE" dirty="0" smtClean="0"/>
              <a:t> </a:t>
            </a:r>
            <a:r>
              <a:rPr lang="de-DE" dirty="0" err="1" smtClean="0"/>
              <a:t>feature</a:t>
            </a:r>
            <a:r>
              <a:rPr lang="de-DE" dirty="0" smtClean="0"/>
              <a:t>/*</a:t>
            </a:r>
          </a:p>
          <a:p>
            <a:pPr lvl="1"/>
            <a:r>
              <a:rPr lang="de-DE" dirty="0" err="1" smtClean="0"/>
              <a:t>Git</a:t>
            </a:r>
            <a:r>
              <a:rPr lang="de-DE" dirty="0" smtClean="0"/>
              <a:t> </a:t>
            </a:r>
            <a:r>
              <a:rPr lang="de-DE" dirty="0" err="1" smtClean="0"/>
              <a:t>ls</a:t>
            </a:r>
            <a:r>
              <a:rPr lang="de-DE" dirty="0" smtClean="0"/>
              <a:t>-remote </a:t>
            </a:r>
            <a:r>
              <a:rPr lang="de-DE" dirty="0" err="1" smtClean="0"/>
              <a:t>feature</a:t>
            </a:r>
            <a:r>
              <a:rPr lang="de-DE" dirty="0" smtClean="0"/>
              <a:t>/*</a:t>
            </a:r>
            <a:endParaRPr lang="de-DE" dirty="0" smtClean="0"/>
          </a:p>
          <a:p>
            <a:r>
              <a:rPr lang="de-DE" dirty="0" smtClean="0"/>
              <a:t>Zurücknehmen von Änderungen</a:t>
            </a:r>
          </a:p>
          <a:p>
            <a:pPr lvl="1"/>
            <a:r>
              <a:rPr lang="de-DE" dirty="0" err="1" smtClean="0"/>
              <a:t>Git</a:t>
            </a:r>
            <a:r>
              <a:rPr lang="de-DE" dirty="0" smtClean="0"/>
              <a:t> </a:t>
            </a:r>
            <a:r>
              <a:rPr lang="de-DE" dirty="0" err="1" smtClean="0"/>
              <a:t>revert</a:t>
            </a:r>
            <a:endParaRPr lang="de-DE" dirty="0" smtClean="0"/>
          </a:p>
          <a:p>
            <a:endParaRPr lang="de-DE" dirty="0" smtClean="0"/>
          </a:p>
          <a:p>
            <a:pPr marL="0" indent="0">
              <a:buNone/>
            </a:pPr>
            <a:endParaRPr lang="de-DE" sz="3000" dirty="0" smtClean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</a:t>
            </a:r>
            <a:r>
              <a:rPr lang="de-DE" dirty="0" smtClean="0"/>
              <a:t>4 </a:t>
            </a:r>
            <a:r>
              <a:rPr lang="de-DE" dirty="0" smtClean="0"/>
              <a:t>– </a:t>
            </a:r>
            <a:r>
              <a:rPr lang="de-DE" dirty="0" smtClean="0"/>
              <a:t>GOODIES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857623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de-DE" dirty="0" smtClean="0"/>
              <a:t>Hotfix-</a:t>
            </a:r>
            <a:r>
              <a:rPr lang="de-DE" dirty="0" err="1" smtClean="0"/>
              <a:t>Branch</a:t>
            </a:r>
            <a:endParaRPr lang="de-DE" dirty="0" smtClean="0"/>
          </a:p>
          <a:p>
            <a:pPr lvl="1"/>
            <a:r>
              <a:rPr lang="de-DE" dirty="0" smtClean="0"/>
              <a:t>Ein Hotfix-</a:t>
            </a:r>
            <a:r>
              <a:rPr lang="de-DE" dirty="0" err="1" smtClean="0"/>
              <a:t>Branch</a:t>
            </a:r>
            <a:r>
              <a:rPr lang="de-DE" dirty="0" smtClean="0"/>
              <a:t> ist ein Feature-</a:t>
            </a:r>
            <a:r>
              <a:rPr lang="de-DE" dirty="0" err="1" smtClean="0"/>
              <a:t>Branch</a:t>
            </a:r>
            <a:r>
              <a:rPr lang="de-DE" dirty="0" smtClean="0"/>
              <a:t> („</a:t>
            </a:r>
            <a:r>
              <a:rPr lang="de-DE" dirty="0" err="1" smtClean="0"/>
              <a:t>hotfix</a:t>
            </a:r>
            <a:r>
              <a:rPr lang="de-DE" dirty="0" smtClean="0"/>
              <a:t>/issue-666“)</a:t>
            </a:r>
          </a:p>
          <a:p>
            <a:r>
              <a:rPr lang="de-DE" dirty="0" smtClean="0"/>
              <a:t>Problem mit zurück </a:t>
            </a:r>
            <a:r>
              <a:rPr lang="de-DE" dirty="0" err="1" smtClean="0"/>
              <a:t>mergen</a:t>
            </a:r>
            <a:r>
              <a:rPr lang="de-DE" dirty="0" smtClean="0"/>
              <a:t>, während der Release-</a:t>
            </a:r>
            <a:r>
              <a:rPr lang="de-DE" dirty="0" err="1" smtClean="0"/>
              <a:t>Branch</a:t>
            </a:r>
            <a:r>
              <a:rPr lang="de-DE" dirty="0" smtClean="0"/>
              <a:t> aktiv ist:</a:t>
            </a:r>
          </a:p>
          <a:p>
            <a:pPr lvl="1"/>
            <a:r>
              <a:rPr lang="de-DE" dirty="0">
                <a:hlinkClick r:id="rId2"/>
              </a:rPr>
              <a:t>https://github.com/nvie/gitflow/issues/3#issuecomment-</a:t>
            </a:r>
            <a:r>
              <a:rPr lang="de-DE" dirty="0" smtClean="0">
                <a:hlinkClick r:id="rId2"/>
              </a:rPr>
              <a:t>170055</a:t>
            </a:r>
            <a:endParaRPr lang="de-DE" dirty="0" smtClean="0"/>
          </a:p>
          <a:p>
            <a:r>
              <a:rPr lang="de-DE" dirty="0" smtClean="0"/>
              <a:t>Multiple Hotfixes:</a:t>
            </a:r>
          </a:p>
          <a:p>
            <a:pPr lvl="1"/>
            <a:r>
              <a:rPr lang="de-DE" dirty="0">
                <a:hlinkClick r:id="rId3"/>
              </a:rPr>
              <a:t>http://robandlauren.com/2013/09/18/git-flow-managing-multiple-hotfixes</a:t>
            </a:r>
            <a:r>
              <a:rPr lang="de-DE" dirty="0" smtClean="0">
                <a:hlinkClick r:id="rId3"/>
              </a:rPr>
              <a:t>/</a:t>
            </a:r>
            <a:endParaRPr lang="de-DE" dirty="0" smtClean="0"/>
          </a:p>
          <a:p>
            <a:pPr lvl="1"/>
            <a:r>
              <a:rPr lang="de-DE" dirty="0">
                <a:hlinkClick r:id="rId4"/>
              </a:rPr>
              <a:t>https://github.com/petervanderdoes/</a:t>
            </a:r>
            <a:r>
              <a:rPr lang="de-DE" dirty="0" smtClean="0">
                <a:hlinkClick r:id="rId4"/>
              </a:rPr>
              <a:t>gitflow</a:t>
            </a:r>
            <a:endParaRPr lang="de-DE" dirty="0" smtClean="0"/>
          </a:p>
          <a:p>
            <a:pPr marL="457200" lvl="1" indent="0">
              <a:buNone/>
            </a:pPr>
            <a:endParaRPr lang="de-DE" dirty="0"/>
          </a:p>
          <a:p>
            <a:pPr marL="457200" lvl="1" indent="0">
              <a:buNone/>
            </a:pPr>
            <a:r>
              <a:rPr lang="de-DE" dirty="0" smtClean="0"/>
              <a:t>Support </a:t>
            </a:r>
            <a:r>
              <a:rPr lang="de-DE" dirty="0" err="1" smtClean="0"/>
              <a:t>Branches</a:t>
            </a:r>
            <a:r>
              <a:rPr lang="de-DE" dirty="0" smtClean="0"/>
              <a:t>:</a:t>
            </a:r>
          </a:p>
          <a:p>
            <a:pPr marL="457200" lvl="1" indent="0">
              <a:buNone/>
            </a:pPr>
            <a:r>
              <a:rPr lang="de-DE" dirty="0">
                <a:hlinkClick r:id="rId5"/>
              </a:rPr>
              <a:t>http://www.syntevo.com/smartgit/documentation/6/show?page=git-</a:t>
            </a:r>
            <a:r>
              <a:rPr lang="de-DE" dirty="0" smtClean="0">
                <a:hlinkClick r:id="rId5"/>
              </a:rPr>
              <a:t>flow</a:t>
            </a:r>
            <a:endParaRPr lang="de-DE" dirty="0" smtClean="0"/>
          </a:p>
          <a:p>
            <a:pPr marL="457200" lvl="1" indent="0">
              <a:buNone/>
            </a:pPr>
            <a:r>
              <a:rPr lang="de-DE" dirty="0">
                <a:hlinkClick r:id="rId6"/>
              </a:rPr>
              <a:t>https://groups.google.com/forum/#!topic/gitflow-users/</a:t>
            </a:r>
            <a:r>
              <a:rPr lang="de-DE" dirty="0" smtClean="0">
                <a:hlinkClick r:id="rId6"/>
              </a:rPr>
              <a:t>I9sErOSzYzE</a:t>
            </a:r>
            <a:endParaRPr lang="de-DE" dirty="0" smtClean="0"/>
          </a:p>
          <a:p>
            <a:pPr marL="457200" lvl="1" indent="0">
              <a:buNone/>
            </a:pPr>
            <a:endParaRPr lang="de-DE" dirty="0" smtClean="0"/>
          </a:p>
          <a:p>
            <a:pPr lvl="1"/>
            <a:endParaRPr lang="de-DE" dirty="0"/>
          </a:p>
          <a:p>
            <a:r>
              <a:rPr lang="de-DE" dirty="0" err="1" smtClean="0"/>
              <a:t>Scripte</a:t>
            </a:r>
            <a:r>
              <a:rPr lang="de-DE" dirty="0" smtClean="0"/>
              <a:t>:</a:t>
            </a:r>
          </a:p>
          <a:p>
            <a:pPr lvl="1"/>
            <a:r>
              <a:rPr lang="de-DE" dirty="0"/>
              <a:t>https://</a:t>
            </a:r>
            <a:r>
              <a:rPr lang="de-DE" dirty="0" err="1"/>
              <a:t>github.com</a:t>
            </a:r>
            <a:r>
              <a:rPr lang="de-DE" dirty="0"/>
              <a:t>/</a:t>
            </a:r>
            <a:r>
              <a:rPr lang="de-DE" dirty="0" err="1"/>
              <a:t>nvie</a:t>
            </a:r>
            <a:r>
              <a:rPr lang="de-DE" dirty="0"/>
              <a:t>/</a:t>
            </a:r>
            <a:r>
              <a:rPr lang="de-DE" dirty="0" err="1"/>
              <a:t>gitflow</a:t>
            </a:r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3 - HOTFIXES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111252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4472140" cy="5084763"/>
          </a:xfrm>
        </p:spPr>
        <p:txBody>
          <a:bodyPr>
            <a:normAutofit/>
          </a:bodyPr>
          <a:lstStyle/>
          <a:p>
            <a:r>
              <a:rPr lang="de-DE" sz="2400" dirty="0" err="1" smtClean="0"/>
              <a:t>Bash</a:t>
            </a:r>
            <a:r>
              <a:rPr lang="de-DE" sz="2400" dirty="0" smtClean="0"/>
              <a:t> </a:t>
            </a:r>
            <a:r>
              <a:rPr lang="de-DE" sz="2400" dirty="0" err="1" smtClean="0"/>
              <a:t>Scripte</a:t>
            </a:r>
            <a:r>
              <a:rPr lang="de-DE" sz="2400" dirty="0" smtClean="0"/>
              <a:t>:</a:t>
            </a:r>
          </a:p>
          <a:p>
            <a:pPr lvl="1"/>
            <a:r>
              <a:rPr lang="de-DE" sz="2000" dirty="0"/>
              <a:t>https://</a:t>
            </a:r>
            <a:r>
              <a:rPr lang="de-DE" sz="2000" dirty="0" err="1"/>
              <a:t>github.com</a:t>
            </a:r>
            <a:r>
              <a:rPr lang="de-DE" sz="2000" dirty="0"/>
              <a:t>/</a:t>
            </a:r>
            <a:r>
              <a:rPr lang="de-DE" sz="2000" dirty="0" err="1"/>
              <a:t>nvie</a:t>
            </a:r>
            <a:r>
              <a:rPr lang="de-DE" sz="2000" dirty="0"/>
              <a:t>/</a:t>
            </a:r>
            <a:r>
              <a:rPr lang="de-DE" sz="2000" dirty="0" err="1" smtClean="0"/>
              <a:t>gitflow</a:t>
            </a:r>
            <a:endParaRPr lang="de-DE" sz="2000" dirty="0" smtClean="0"/>
          </a:p>
          <a:p>
            <a:endParaRPr lang="de-DE" sz="2400" dirty="0" smtClean="0"/>
          </a:p>
          <a:p>
            <a:r>
              <a:rPr lang="de-DE" sz="2400" dirty="0" err="1" smtClean="0"/>
              <a:t>SmartGit</a:t>
            </a:r>
            <a:r>
              <a:rPr lang="de-DE" sz="2400" dirty="0" smtClean="0"/>
              <a:t>, </a:t>
            </a:r>
            <a:r>
              <a:rPr lang="de-DE" sz="2400" dirty="0" err="1" smtClean="0"/>
              <a:t>SourceTree</a:t>
            </a:r>
            <a:r>
              <a:rPr lang="de-DE" sz="2400" dirty="0" smtClean="0"/>
              <a:t>, IDEA </a:t>
            </a:r>
          </a:p>
          <a:p>
            <a:endParaRPr lang="de-DE" sz="2400" dirty="0" smtClean="0"/>
          </a:p>
          <a:p>
            <a:r>
              <a:rPr lang="de-DE" sz="2400" dirty="0" err="1" smtClean="0"/>
              <a:t>Atlassian</a:t>
            </a:r>
            <a:endParaRPr lang="de-DE" sz="2400" dirty="0" smtClean="0"/>
          </a:p>
          <a:p>
            <a:pPr lvl="1"/>
            <a:r>
              <a:rPr lang="de-DE" sz="2000" dirty="0" err="1" smtClean="0"/>
              <a:t>Maven</a:t>
            </a:r>
            <a:endParaRPr lang="de-DE" sz="2000" dirty="0" smtClean="0"/>
          </a:p>
          <a:p>
            <a:pPr lvl="1"/>
            <a:r>
              <a:rPr lang="de-DE" sz="2000" dirty="0" err="1" smtClean="0"/>
              <a:t>JGit</a:t>
            </a:r>
            <a:endParaRPr lang="de-DE" sz="2000" dirty="0" smtClean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BRANCHSTRATEGIE: GITFLOW - TOOLS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 rotWithShape="1">
          <a:blip r:embed="rId2"/>
          <a:srcRect l="1935" t="1878" r="1671"/>
          <a:stretch/>
        </p:blipFill>
        <p:spPr>
          <a:xfrm>
            <a:off x="4979744" y="1041400"/>
            <a:ext cx="3782779" cy="3825661"/>
          </a:xfrm>
          <a:prstGeom prst="rect">
            <a:avLst/>
          </a:prstGeom>
          <a:ln>
            <a:solidFill>
              <a:srgbClr val="4D4D4D"/>
            </a:solidFill>
          </a:ln>
        </p:spPr>
      </p:pic>
    </p:spTree>
    <p:extLst>
      <p:ext uri="{BB962C8B-B14F-4D97-AF65-F5344CB8AC3E}">
        <p14:creationId xmlns:p14="http://schemas.microsoft.com/office/powerpoint/2010/main" val="13091903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err="1" smtClean="0"/>
              <a:t>Git</a:t>
            </a:r>
            <a:r>
              <a:rPr lang="de-DE" dirty="0" smtClean="0"/>
              <a:t> Hook</a:t>
            </a:r>
          </a:p>
          <a:p>
            <a:r>
              <a:rPr lang="de-DE" dirty="0" err="1" smtClean="0"/>
              <a:t>Git</a:t>
            </a:r>
            <a:r>
              <a:rPr lang="de-DE" dirty="0" smtClean="0"/>
              <a:t> log --</a:t>
            </a:r>
            <a:r>
              <a:rPr lang="de-DE" dirty="0" err="1" smtClean="0"/>
              <a:t>grep</a:t>
            </a:r>
            <a:r>
              <a:rPr lang="de-DE" dirty="0" smtClean="0"/>
              <a:t>=„</a:t>
            </a:r>
            <a:r>
              <a:rPr lang="de-DE" dirty="0" err="1" smtClean="0"/>
              <a:t>feature</a:t>
            </a:r>
            <a:r>
              <a:rPr lang="de-DE" dirty="0" smtClean="0"/>
              <a:t>/“</a:t>
            </a:r>
          </a:p>
          <a:p>
            <a:endParaRPr lang="de-DE" dirty="0" smtClean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EXKURS: FEATURE-ID IN COMMIT MSG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916795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Cherry Pick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FLOW: BUGFIXES BACKPORT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315821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de-DE" dirty="0" err="1" smtClean="0"/>
              <a:t>GitFlow</a:t>
            </a:r>
            <a:r>
              <a:rPr lang="de-DE" dirty="0" smtClean="0"/>
              <a:t> eignet sich gut dafür, wenn man ein Produkt (oder auch ein Projekt) in genau einer Version verwendet. Man hat immer ein Release in Produktion, für das man </a:t>
            </a:r>
            <a:r>
              <a:rPr lang="de-DE" dirty="0" err="1" smtClean="0"/>
              <a:t>Bugfixes</a:t>
            </a:r>
            <a:r>
              <a:rPr lang="de-DE" dirty="0" smtClean="0"/>
              <a:t> macht. Parallel dazu gibt es nur die Weiterentwicklung auf dem </a:t>
            </a:r>
            <a:r>
              <a:rPr lang="de-DE" dirty="0" err="1" smtClean="0"/>
              <a:t>develop-Branch</a:t>
            </a:r>
            <a:r>
              <a:rPr lang="de-DE" dirty="0" smtClean="0"/>
              <a:t> die zum nächsten Release führt</a:t>
            </a:r>
          </a:p>
          <a:p>
            <a:r>
              <a:rPr lang="de-DE" dirty="0" smtClean="0"/>
              <a:t>Für Produkte, die in mehreren Versionen gepflegt werden sollen, mehrere Release-</a:t>
            </a:r>
            <a:r>
              <a:rPr lang="de-DE" dirty="0" err="1" smtClean="0"/>
              <a:t>Branches</a:t>
            </a:r>
            <a:r>
              <a:rPr lang="de-DE" dirty="0" smtClean="0"/>
              <a:t> z.B. bei </a:t>
            </a:r>
            <a:r>
              <a:rPr lang="de-DE" dirty="0" err="1" smtClean="0"/>
              <a:t>Atlassian</a:t>
            </a:r>
            <a:endParaRPr lang="de-DE" dirty="0" smtClean="0"/>
          </a:p>
          <a:p>
            <a:pPr lvl="1"/>
            <a:r>
              <a:rPr lang="de-DE" dirty="0"/>
              <a:t>http://</a:t>
            </a:r>
            <a:r>
              <a:rPr lang="de-DE" dirty="0" err="1"/>
              <a:t>blogs.atlassian.com</a:t>
            </a:r>
            <a:r>
              <a:rPr lang="de-DE" dirty="0"/>
              <a:t>/2013/10/</a:t>
            </a:r>
            <a:r>
              <a:rPr lang="de-DE" dirty="0" err="1"/>
              <a:t>inside</a:t>
            </a:r>
            <a:r>
              <a:rPr lang="de-DE" dirty="0"/>
              <a:t>-</a:t>
            </a:r>
            <a:r>
              <a:rPr lang="de-DE" dirty="0" err="1"/>
              <a:t>atlassian</a:t>
            </a:r>
            <a:r>
              <a:rPr lang="de-DE" dirty="0"/>
              <a:t>-feature-</a:t>
            </a:r>
            <a:r>
              <a:rPr lang="de-DE" dirty="0" err="1"/>
              <a:t>branching</a:t>
            </a:r>
            <a:r>
              <a:rPr lang="de-DE" dirty="0"/>
              <a:t>-on-</a:t>
            </a:r>
            <a:r>
              <a:rPr lang="de-DE" dirty="0" err="1"/>
              <a:t>the</a:t>
            </a:r>
            <a:r>
              <a:rPr lang="de-DE" dirty="0"/>
              <a:t>-</a:t>
            </a:r>
            <a:r>
              <a:rPr lang="de-DE" dirty="0" err="1"/>
              <a:t>stash</a:t>
            </a:r>
            <a:r>
              <a:rPr lang="de-DE" dirty="0"/>
              <a:t>-team/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BRANCH STRATEGIE: PRODUKT / PROJEKT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134719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err="1" smtClean="0"/>
              <a:t>GitHub</a:t>
            </a:r>
            <a:r>
              <a:rPr lang="de-DE" dirty="0" smtClean="0"/>
              <a:t> Klone/</a:t>
            </a:r>
            <a:r>
              <a:rPr lang="de-DE" dirty="0" err="1" smtClean="0"/>
              <a:t>Pullrequest</a:t>
            </a:r>
            <a:r>
              <a:rPr lang="de-DE" dirty="0" smtClean="0"/>
              <a:t>-Workflow – für </a:t>
            </a:r>
            <a:r>
              <a:rPr lang="de-DE" dirty="0" err="1" smtClean="0"/>
              <a:t>Contributor</a:t>
            </a:r>
            <a:endParaRPr lang="de-DE" dirty="0" smtClean="0"/>
          </a:p>
          <a:p>
            <a:pPr lvl="1"/>
            <a:r>
              <a:rPr lang="de-DE" dirty="0" smtClean="0"/>
              <a:t>„Privaten“ Klon erzeugen</a:t>
            </a:r>
          </a:p>
          <a:p>
            <a:pPr lvl="1"/>
            <a:r>
              <a:rPr lang="de-DE" dirty="0" smtClean="0"/>
              <a:t>Änderungen auf einem Topic-</a:t>
            </a:r>
            <a:r>
              <a:rPr lang="de-DE" dirty="0" err="1" smtClean="0"/>
              <a:t>Branch</a:t>
            </a:r>
            <a:r>
              <a:rPr lang="de-DE" dirty="0" smtClean="0"/>
              <a:t> machen</a:t>
            </a:r>
          </a:p>
          <a:p>
            <a:pPr lvl="1"/>
            <a:r>
              <a:rPr lang="de-DE" dirty="0" smtClean="0"/>
              <a:t>Änderungen ins private </a:t>
            </a:r>
            <a:r>
              <a:rPr lang="de-DE" dirty="0" err="1" smtClean="0"/>
              <a:t>Repo</a:t>
            </a:r>
            <a:r>
              <a:rPr lang="de-DE" dirty="0" smtClean="0"/>
              <a:t> auf </a:t>
            </a:r>
            <a:r>
              <a:rPr lang="de-DE" dirty="0" err="1" smtClean="0"/>
              <a:t>GitHub</a:t>
            </a:r>
            <a:r>
              <a:rPr lang="de-DE" dirty="0" smtClean="0"/>
              <a:t> pushen</a:t>
            </a:r>
          </a:p>
          <a:p>
            <a:pPr lvl="1"/>
            <a:r>
              <a:rPr lang="de-DE" dirty="0" err="1" smtClean="0"/>
              <a:t>Pullrequest</a:t>
            </a:r>
            <a:r>
              <a:rPr lang="de-DE" dirty="0" smtClean="0"/>
              <a:t> in „ursprüngliches“ </a:t>
            </a:r>
            <a:r>
              <a:rPr lang="de-DE" dirty="0" err="1" smtClean="0"/>
              <a:t>Repo</a:t>
            </a:r>
            <a:endParaRPr lang="de-DE" dirty="0" smtClean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 smtClean="0"/>
              <a:t>Manueller Abgleich zwischen den </a:t>
            </a:r>
            <a:r>
              <a:rPr lang="de-DE" dirty="0" err="1" smtClean="0"/>
              <a:t>Repos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BRANCH STRATEGIE: ALTERNATIVEN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625100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r>
              <a:rPr lang="de-DE" dirty="0" smtClean="0">
                <a:hlinkClick r:id="rId2"/>
              </a:rPr>
              <a:t>Forking Workflow, Triangular Workflow, Integration Manager Workflow</a:t>
            </a:r>
            <a:endParaRPr lang="de-DE" dirty="0">
              <a:hlinkClick r:id="rId2"/>
            </a:endParaRPr>
          </a:p>
          <a:p>
            <a:endParaRPr lang="de-DE" dirty="0" smtClean="0">
              <a:hlinkClick r:id="rId2"/>
            </a:endParaRPr>
          </a:p>
          <a:p>
            <a:endParaRPr lang="de-DE" dirty="0" smtClean="0">
              <a:hlinkClick r:id="rId2"/>
            </a:endParaRPr>
          </a:p>
          <a:p>
            <a:r>
              <a:rPr lang="de-DE" dirty="0">
                <a:hlinkClick r:id="rId2"/>
              </a:rPr>
              <a:t>http://git-scm.com/book/en/Distributed-Git-Distributed-Workflows#Integration-Manager-Workflow</a:t>
            </a:r>
            <a:endParaRPr lang="de-DE" dirty="0" smtClean="0">
              <a:hlinkClick r:id="rId2"/>
            </a:endParaRPr>
          </a:p>
          <a:p>
            <a:r>
              <a:rPr lang="de-DE" dirty="0" smtClean="0">
                <a:hlinkClick r:id="rId2"/>
              </a:rPr>
              <a:t>https</a:t>
            </a:r>
            <a:r>
              <a:rPr lang="de-DE" dirty="0">
                <a:hlinkClick r:id="rId2"/>
              </a:rPr>
              <a:t>://www.sociomantic.com/blog/2014/05/git-triangular-workflow/#.</a:t>
            </a:r>
            <a:r>
              <a:rPr lang="de-DE" dirty="0" smtClean="0">
                <a:hlinkClick r:id="rId2"/>
              </a:rPr>
              <a:t>VCEg7yt_v0A</a:t>
            </a:r>
            <a:endParaRPr lang="de-DE" dirty="0" smtClean="0"/>
          </a:p>
          <a:p>
            <a:r>
              <a:rPr lang="de-DE" dirty="0">
                <a:hlinkClick r:id="rId3"/>
              </a:rPr>
              <a:t>https://github.com/sociomantic/git-</a:t>
            </a:r>
            <a:r>
              <a:rPr lang="de-DE" dirty="0" smtClean="0">
                <a:hlinkClick r:id="rId3"/>
              </a:rPr>
              <a:t>hub</a:t>
            </a:r>
            <a:endParaRPr lang="de-DE" dirty="0" smtClean="0"/>
          </a:p>
          <a:p>
            <a:r>
              <a:rPr lang="de-DE" dirty="0">
                <a:hlinkClick r:id="rId4"/>
              </a:rPr>
              <a:t>https://www.atlassian.com/de/git/workflows#!workflow-</a:t>
            </a:r>
            <a:r>
              <a:rPr lang="de-DE" dirty="0" smtClean="0">
                <a:hlinkClick r:id="rId4"/>
              </a:rPr>
              <a:t>forking</a:t>
            </a:r>
            <a:endParaRPr lang="de-DE" dirty="0" smtClean="0"/>
          </a:p>
          <a:p>
            <a:r>
              <a:rPr lang="de-DE" dirty="0" smtClean="0"/>
              <a:t>Vorteil: nur „echte“ Projekt-Mitglieder haben direkten Zugriff auf das </a:t>
            </a:r>
            <a:r>
              <a:rPr lang="de-DE" dirty="0" err="1" smtClean="0"/>
              <a:t>Repo</a:t>
            </a:r>
            <a:endParaRPr lang="de-DE" dirty="0" smtClean="0"/>
          </a:p>
          <a:p>
            <a:endParaRPr lang="de-DE" dirty="0"/>
          </a:p>
          <a:p>
            <a:r>
              <a:rPr lang="de-DE" dirty="0" smtClean="0"/>
              <a:t>Workflow für </a:t>
            </a:r>
            <a:r>
              <a:rPr lang="de-DE" dirty="0" err="1" smtClean="0"/>
              <a:t>Contributor</a:t>
            </a:r>
            <a:endParaRPr lang="de-DE" dirty="0" smtClean="0"/>
          </a:p>
          <a:p>
            <a:pPr lvl="1"/>
            <a:r>
              <a:rPr lang="de-DE" dirty="0" smtClean="0"/>
              <a:t>„Privaten“ Klon erzeugen (</a:t>
            </a:r>
            <a:r>
              <a:rPr lang="de-DE" dirty="0" err="1" smtClean="0"/>
              <a:t>origin</a:t>
            </a:r>
            <a:r>
              <a:rPr lang="de-DE" dirty="0" smtClean="0"/>
              <a:t>)</a:t>
            </a:r>
          </a:p>
          <a:p>
            <a:pPr lvl="1"/>
            <a:r>
              <a:rPr lang="de-DE" dirty="0" smtClean="0"/>
              <a:t>Änderungen auf einem Topic-</a:t>
            </a:r>
            <a:r>
              <a:rPr lang="de-DE" dirty="0" err="1" smtClean="0"/>
              <a:t>Branch</a:t>
            </a:r>
            <a:r>
              <a:rPr lang="de-DE" dirty="0" smtClean="0"/>
              <a:t> machen</a:t>
            </a:r>
          </a:p>
          <a:p>
            <a:pPr lvl="1"/>
            <a:r>
              <a:rPr lang="de-DE" dirty="0" smtClean="0"/>
              <a:t>Änderungen ins private </a:t>
            </a:r>
            <a:r>
              <a:rPr lang="de-DE" dirty="0" err="1" smtClean="0"/>
              <a:t>Repo</a:t>
            </a:r>
            <a:r>
              <a:rPr lang="de-DE" dirty="0" smtClean="0"/>
              <a:t> auf </a:t>
            </a:r>
            <a:r>
              <a:rPr lang="de-DE" dirty="0" err="1" smtClean="0"/>
              <a:t>GitHub</a:t>
            </a:r>
            <a:r>
              <a:rPr lang="de-DE" dirty="0" smtClean="0"/>
              <a:t> pushen</a:t>
            </a:r>
          </a:p>
          <a:p>
            <a:pPr lvl="1"/>
            <a:r>
              <a:rPr lang="de-DE" dirty="0" err="1" smtClean="0"/>
              <a:t>Pullrequest</a:t>
            </a:r>
            <a:r>
              <a:rPr lang="de-DE" dirty="0" smtClean="0"/>
              <a:t> in „ursprüngliches“ </a:t>
            </a:r>
            <a:r>
              <a:rPr lang="de-DE" dirty="0" err="1" smtClean="0"/>
              <a:t>Repo</a:t>
            </a:r>
            <a:r>
              <a:rPr lang="de-DE" dirty="0" smtClean="0"/>
              <a:t> (</a:t>
            </a:r>
            <a:r>
              <a:rPr lang="de-DE" dirty="0" err="1" smtClean="0"/>
              <a:t>upstream</a:t>
            </a:r>
            <a:r>
              <a:rPr lang="de-DE" dirty="0" smtClean="0"/>
              <a:t>) </a:t>
            </a:r>
            <a:r>
              <a:rPr lang="de-DE" dirty="0" err="1" smtClean="0"/>
              <a:t>erzuegen</a:t>
            </a:r>
            <a:endParaRPr lang="de-DE" dirty="0" smtClean="0"/>
          </a:p>
          <a:p>
            <a:pPr lvl="1"/>
            <a:r>
              <a:rPr lang="de-DE" dirty="0"/>
              <a:t>Manueller Abgleich zwischen den </a:t>
            </a:r>
            <a:r>
              <a:rPr lang="de-DE" dirty="0" err="1" smtClean="0"/>
              <a:t>Repos</a:t>
            </a:r>
            <a:endParaRPr lang="de-DE" dirty="0" smtClean="0"/>
          </a:p>
          <a:p>
            <a:pPr lvl="2"/>
            <a:r>
              <a:rPr lang="de-DE" dirty="0" err="1" smtClean="0"/>
              <a:t>Git</a:t>
            </a:r>
            <a:r>
              <a:rPr lang="de-DE" dirty="0" smtClean="0"/>
              <a:t> pull </a:t>
            </a:r>
            <a:r>
              <a:rPr lang="de-DE" dirty="0" err="1" smtClean="0"/>
              <a:t>origin</a:t>
            </a:r>
            <a:endParaRPr lang="de-DE" dirty="0" smtClean="0"/>
          </a:p>
          <a:p>
            <a:pPr lvl="2"/>
            <a:r>
              <a:rPr lang="de-DE" dirty="0" err="1" smtClean="0"/>
              <a:t>Ggf</a:t>
            </a:r>
            <a:r>
              <a:rPr lang="de-DE" dirty="0" smtClean="0"/>
              <a:t> </a:t>
            </a:r>
            <a:r>
              <a:rPr lang="de-DE" dirty="0" err="1" smtClean="0"/>
              <a:t>git</a:t>
            </a:r>
            <a:r>
              <a:rPr lang="de-DE" dirty="0" smtClean="0"/>
              <a:t> </a:t>
            </a:r>
            <a:r>
              <a:rPr lang="de-DE" dirty="0" err="1" smtClean="0"/>
              <a:t>merge</a:t>
            </a:r>
            <a:r>
              <a:rPr lang="de-DE" dirty="0" smtClean="0"/>
              <a:t> </a:t>
            </a:r>
            <a:r>
              <a:rPr lang="de-DE" dirty="0" err="1" smtClean="0"/>
              <a:t>master</a:t>
            </a:r>
            <a:endParaRPr lang="de-DE" dirty="0"/>
          </a:p>
          <a:p>
            <a:pPr marL="457200" lvl="1" indent="0">
              <a:buNone/>
            </a:pPr>
            <a:endParaRPr lang="de-DE" dirty="0" smtClean="0"/>
          </a:p>
          <a:p>
            <a:r>
              <a:rPr lang="de-DE" dirty="0" smtClean="0"/>
              <a:t>Workflow für </a:t>
            </a:r>
            <a:r>
              <a:rPr lang="de-DE" dirty="0" err="1" smtClean="0"/>
              <a:t>Maintainer</a:t>
            </a:r>
            <a:endParaRPr lang="de-DE" dirty="0" smtClean="0"/>
          </a:p>
          <a:p>
            <a:pPr lvl="1"/>
            <a:r>
              <a:rPr lang="de-DE" dirty="0" err="1" smtClean="0"/>
              <a:t>Pullrequest</a:t>
            </a:r>
            <a:r>
              <a:rPr lang="de-DE" dirty="0" smtClean="0"/>
              <a:t> </a:t>
            </a:r>
            <a:r>
              <a:rPr lang="de-DE" dirty="0" err="1" smtClean="0"/>
              <a:t>review</a:t>
            </a:r>
            <a:endParaRPr lang="de-DE" dirty="0"/>
          </a:p>
          <a:p>
            <a:pPr lvl="1"/>
            <a:r>
              <a:rPr lang="de-DE" dirty="0" smtClean="0"/>
              <a:t>Lokales Review (</a:t>
            </a:r>
            <a:r>
              <a:rPr lang="de-DE" dirty="0" err="1" smtClean="0"/>
              <a:t>fetch</a:t>
            </a:r>
            <a:r>
              <a:rPr lang="de-DE" dirty="0" smtClean="0"/>
              <a:t> des </a:t>
            </a:r>
            <a:r>
              <a:rPr lang="de-DE" dirty="0" err="1" smtClean="0"/>
              <a:t>Branches</a:t>
            </a:r>
            <a:r>
              <a:rPr lang="de-DE" dirty="0" smtClean="0"/>
              <a:t> aus dem </a:t>
            </a:r>
            <a:r>
              <a:rPr lang="de-DE" dirty="0" err="1" smtClean="0"/>
              <a:t>mantainer</a:t>
            </a:r>
            <a:r>
              <a:rPr lang="de-DE" dirty="0" smtClean="0"/>
              <a:t> </a:t>
            </a:r>
            <a:r>
              <a:rPr lang="de-DE" dirty="0" err="1" smtClean="0"/>
              <a:t>repo</a:t>
            </a:r>
            <a:r>
              <a:rPr lang="de-DE" dirty="0" smtClean="0"/>
              <a:t>)</a:t>
            </a:r>
          </a:p>
          <a:p>
            <a:pPr lvl="2"/>
            <a:r>
              <a:rPr lang="de-DE" dirty="0" smtClean="0"/>
              <a:t>Zwingend notwendig bei </a:t>
            </a:r>
            <a:r>
              <a:rPr lang="de-DE" dirty="0" err="1" smtClean="0"/>
              <a:t>Merge</a:t>
            </a:r>
            <a:r>
              <a:rPr lang="de-DE" dirty="0" smtClean="0"/>
              <a:t>-Konflikten</a:t>
            </a:r>
          </a:p>
          <a:p>
            <a:pPr lvl="1"/>
            <a:r>
              <a:rPr lang="de-DE" dirty="0" smtClean="0"/>
              <a:t>Guidelines für </a:t>
            </a:r>
            <a:r>
              <a:rPr lang="de-DE" dirty="0" err="1" smtClean="0"/>
              <a:t>Pullrequests</a:t>
            </a:r>
            <a:r>
              <a:rPr lang="de-DE" dirty="0" smtClean="0"/>
              <a:t>: ggf. </a:t>
            </a:r>
            <a:r>
              <a:rPr lang="de-DE" dirty="0" err="1" smtClean="0"/>
              <a:t>rebase</a:t>
            </a:r>
            <a:r>
              <a:rPr lang="de-DE" dirty="0" smtClean="0"/>
              <a:t>/</a:t>
            </a:r>
            <a:r>
              <a:rPr lang="de-DE" dirty="0" err="1" smtClean="0"/>
              <a:t>squash</a:t>
            </a:r>
            <a:r>
              <a:rPr lang="de-DE" dirty="0" smtClean="0"/>
              <a:t>, push –f erforderlich</a:t>
            </a:r>
          </a:p>
          <a:p>
            <a:r>
              <a:rPr lang="de-DE" dirty="0" smtClean="0"/>
              <a:t>Beispiel und guter Guide </a:t>
            </a:r>
            <a:r>
              <a:rPr lang="de-DE" dirty="0" err="1" smtClean="0"/>
              <a:t>bndtools</a:t>
            </a:r>
            <a:r>
              <a:rPr lang="de-DE" dirty="0" smtClean="0"/>
              <a:t>:</a:t>
            </a:r>
          </a:p>
          <a:p>
            <a:pPr lvl="1"/>
            <a:r>
              <a:rPr lang="de-DE" dirty="0"/>
              <a:t>https://</a:t>
            </a:r>
            <a:r>
              <a:rPr lang="de-DE" dirty="0" err="1"/>
              <a:t>github.com</a:t>
            </a:r>
            <a:r>
              <a:rPr lang="de-DE" dirty="0"/>
              <a:t>/</a:t>
            </a:r>
            <a:r>
              <a:rPr lang="de-DE" dirty="0" err="1"/>
              <a:t>bndtools</a:t>
            </a:r>
            <a:r>
              <a:rPr lang="de-DE" dirty="0"/>
              <a:t>/</a:t>
            </a:r>
            <a:r>
              <a:rPr lang="de-DE" dirty="0" err="1"/>
              <a:t>bndtools</a:t>
            </a:r>
            <a:r>
              <a:rPr lang="de-DE" dirty="0"/>
              <a:t>/</a:t>
            </a:r>
            <a:r>
              <a:rPr lang="de-DE" dirty="0" err="1"/>
              <a:t>blob</a:t>
            </a:r>
            <a:r>
              <a:rPr lang="de-DE" dirty="0"/>
              <a:t>/</a:t>
            </a:r>
            <a:r>
              <a:rPr lang="de-DE" dirty="0" err="1"/>
              <a:t>master</a:t>
            </a:r>
            <a:r>
              <a:rPr lang="de-DE" dirty="0"/>
              <a:t>/</a:t>
            </a:r>
            <a:r>
              <a:rPr lang="de-DE" dirty="0" err="1"/>
              <a:t>CONTRIBUTING.md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ALTERNATIVE: GITHUB KLONE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030594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DIE WORKSHOP-VM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VORBEREITUNG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3924276"/>
            <a:ext cx="6267608" cy="410682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490792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Installation</a:t>
            </a:r>
          </a:p>
          <a:p>
            <a:r>
              <a:rPr lang="de-DE" dirty="0" smtClean="0"/>
              <a:t>Inhalt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61509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http://</a:t>
            </a:r>
            <a:r>
              <a:rPr lang="de-DE" dirty="0" err="1"/>
              <a:t>git-scm.com</a:t>
            </a:r>
            <a:r>
              <a:rPr lang="de-DE" dirty="0"/>
              <a:t>/</a:t>
            </a:r>
            <a:r>
              <a:rPr lang="de-DE" dirty="0" err="1"/>
              <a:t>book</a:t>
            </a:r>
            <a:r>
              <a:rPr lang="de-DE" dirty="0"/>
              <a:t>/en/Distributed-Git-Distributed-Workflows#Dictator-and-Lieutenants-Workflow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EXKURS: LINUX BRANCH MODELL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296491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GROSSE PROJEKTE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3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3467977"/>
            <a:ext cx="6267608" cy="342233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490792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 smtClean="0"/>
              <a:t>Repositoryaufteilung</a:t>
            </a:r>
            <a:endParaRPr lang="de-DE" dirty="0" smtClean="0"/>
          </a:p>
          <a:p>
            <a:r>
              <a:rPr lang="de-DE" dirty="0" smtClean="0"/>
              <a:t>Submodules</a:t>
            </a:r>
          </a:p>
          <a:p>
            <a:r>
              <a:rPr lang="de-DE" dirty="0" err="1" smtClean="0"/>
              <a:t>Subtrees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89787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Komplexes Projekt</a:t>
            </a:r>
            <a:endParaRPr lang="de-DE" dirty="0"/>
          </a:p>
        </p:txBody>
      </p:sp>
      <p:grpSp>
        <p:nvGrpSpPr>
          <p:cNvPr id="53" name="Gruppierung 52"/>
          <p:cNvGrpSpPr/>
          <p:nvPr/>
        </p:nvGrpSpPr>
        <p:grpSpPr>
          <a:xfrm>
            <a:off x="842250" y="1032933"/>
            <a:ext cx="6406147" cy="4834033"/>
            <a:chOff x="889000" y="889000"/>
            <a:chExt cx="11328401" cy="8280400"/>
          </a:xfrm>
        </p:grpSpPr>
        <p:sp>
          <p:nvSpPr>
            <p:cNvPr id="54" name="Shape 70"/>
            <p:cNvSpPr/>
            <p:nvPr/>
          </p:nvSpPr>
          <p:spPr>
            <a:xfrm>
              <a:off x="1549400" y="5613400"/>
              <a:ext cx="22860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>
              <a:solidFill/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0" tIns="0" rIns="0" bIns="0" anchor="ctr"/>
            <a:lstStyle/>
            <a:p>
              <a:pPr lvl="0" algn="ctr">
                <a:defRPr sz="1800"/>
              </a:pPr>
              <a:r>
                <a:rPr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Internes</a:t>
              </a:r>
              <a:br>
                <a:rPr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</a:br>
              <a:r>
                <a:rPr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Modul</a:t>
              </a:r>
            </a:p>
          </p:txBody>
        </p:sp>
        <p:sp>
          <p:nvSpPr>
            <p:cNvPr id="55" name="Shape 71"/>
            <p:cNvSpPr/>
            <p:nvPr/>
          </p:nvSpPr>
          <p:spPr>
            <a:xfrm>
              <a:off x="3924300" y="3454400"/>
              <a:ext cx="22860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>
              <a:solidFill/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0" tIns="0" rIns="0" bIns="0" anchor="ctr"/>
            <a:lstStyle/>
            <a:p>
              <a:pPr lvl="0" algn="ctr">
                <a:defRPr sz="1800"/>
              </a:pPr>
              <a:r>
                <a:rPr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Internes</a:t>
              </a:r>
              <a:br>
                <a:rPr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</a:br>
              <a:r>
                <a:rPr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Modul</a:t>
              </a:r>
            </a:p>
          </p:txBody>
        </p:sp>
        <p:sp>
          <p:nvSpPr>
            <p:cNvPr id="56" name="Shape 72"/>
            <p:cNvSpPr/>
            <p:nvPr/>
          </p:nvSpPr>
          <p:spPr>
            <a:xfrm flipH="1">
              <a:off x="3610719" y="4920406"/>
              <a:ext cx="739577" cy="513855"/>
            </a:xfrm>
            <a:prstGeom prst="line">
              <a:avLst/>
            </a:prstGeom>
            <a:ln w="38100">
              <a:solidFill/>
              <a:miter lim="400000"/>
              <a:headEnd type="stealth"/>
            </a:ln>
          </p:spPr>
          <p:txBody>
            <a:bodyPr lIns="0" tIns="0" rIns="0" bIns="0"/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7" name="Shape 73"/>
            <p:cNvSpPr/>
            <p:nvPr/>
          </p:nvSpPr>
          <p:spPr>
            <a:xfrm>
              <a:off x="6197600" y="5613400"/>
              <a:ext cx="22860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>
              <a:solidFill/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0" tIns="0" rIns="0" bIns="0" anchor="ctr"/>
            <a:lstStyle/>
            <a:p>
              <a:pPr lvl="0" algn="ctr">
                <a:defRPr sz="1800"/>
              </a:pPr>
              <a:r>
                <a:rPr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Internes</a:t>
              </a:r>
              <a:br>
                <a:rPr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</a:br>
              <a:r>
                <a:rPr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Modul</a:t>
              </a:r>
            </a:p>
          </p:txBody>
        </p:sp>
        <p:sp>
          <p:nvSpPr>
            <p:cNvPr id="58" name="Shape 74"/>
            <p:cNvSpPr/>
            <p:nvPr/>
          </p:nvSpPr>
          <p:spPr>
            <a:xfrm flipH="1">
              <a:off x="4012257" y="6357044"/>
              <a:ext cx="2100462" cy="2810"/>
            </a:xfrm>
            <a:prstGeom prst="line">
              <a:avLst/>
            </a:prstGeom>
            <a:ln w="38100">
              <a:solidFill/>
              <a:miter lim="400000"/>
              <a:headEnd type="stealth"/>
            </a:ln>
          </p:spPr>
          <p:txBody>
            <a:bodyPr lIns="0" tIns="0" rIns="0" bIns="0"/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9" name="Shape 75"/>
            <p:cNvSpPr/>
            <p:nvPr/>
          </p:nvSpPr>
          <p:spPr>
            <a:xfrm flipH="1" flipV="1">
              <a:off x="5803354" y="4861619"/>
              <a:ext cx="699245" cy="548234"/>
            </a:xfrm>
            <a:prstGeom prst="line">
              <a:avLst/>
            </a:prstGeom>
            <a:ln w="38100">
              <a:solidFill/>
              <a:miter lim="400000"/>
              <a:headEnd type="stealth"/>
            </a:ln>
          </p:spPr>
          <p:txBody>
            <a:bodyPr lIns="0" tIns="0" rIns="0" bIns="0"/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grpSp>
          <p:nvGrpSpPr>
            <p:cNvPr id="60" name="Group 79"/>
            <p:cNvGrpSpPr/>
            <p:nvPr/>
          </p:nvGrpSpPr>
          <p:grpSpPr>
            <a:xfrm>
              <a:off x="6311900" y="3251200"/>
              <a:ext cx="3962640" cy="2147890"/>
              <a:chOff x="0" y="0"/>
              <a:chExt cx="3962640" cy="2147888"/>
            </a:xfrm>
          </p:grpSpPr>
          <p:sp>
            <p:nvSpPr>
              <p:cNvPr id="77" name="Shape 76"/>
              <p:cNvSpPr/>
              <p:nvPr/>
            </p:nvSpPr>
            <p:spPr>
              <a:xfrm>
                <a:off x="1358900" y="0"/>
                <a:ext cx="2603740" cy="1270001"/>
              </a:xfrm>
              <a:prstGeom prst="rect">
                <a:avLst/>
              </a:prstGeom>
              <a:solidFill>
                <a:srgbClr val="009051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defRPr sz="1800"/>
                </a:pPr>
                <a:r>
                  <a:rPr dirty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rPr>
                  <a:t>Skripte</a:t>
                </a:r>
              </a:p>
              <a:p>
                <a:pPr lvl="0" algn="ctr">
                  <a:defRPr sz="1800"/>
                </a:pPr>
                <a:r>
                  <a:rPr dirty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rPr>
                  <a:t>(Build, Vagrant)</a:t>
                </a:r>
              </a:p>
            </p:txBody>
          </p:sp>
          <p:sp>
            <p:nvSpPr>
              <p:cNvPr id="78" name="Shape 77"/>
              <p:cNvSpPr/>
              <p:nvPr/>
            </p:nvSpPr>
            <p:spPr>
              <a:xfrm flipH="1">
                <a:off x="0" y="452387"/>
                <a:ext cx="1014859" cy="360414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79" name="Shape 78"/>
              <p:cNvSpPr/>
              <p:nvPr/>
            </p:nvSpPr>
            <p:spPr>
              <a:xfrm flipH="1">
                <a:off x="1532731" y="1448941"/>
                <a:ext cx="468512" cy="698947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</p:grpSp>
        <p:grpSp>
          <p:nvGrpSpPr>
            <p:cNvPr id="61" name="Group 82"/>
            <p:cNvGrpSpPr/>
            <p:nvPr/>
          </p:nvGrpSpPr>
          <p:grpSpPr>
            <a:xfrm>
              <a:off x="8645624" y="5613400"/>
              <a:ext cx="3457478" cy="1270000"/>
              <a:chOff x="0" y="0"/>
              <a:chExt cx="3457476" cy="1270000"/>
            </a:xfrm>
          </p:grpSpPr>
          <p:sp>
            <p:nvSpPr>
              <p:cNvPr id="75" name="Shape 80"/>
              <p:cNvSpPr/>
              <p:nvPr/>
            </p:nvSpPr>
            <p:spPr>
              <a:xfrm>
                <a:off x="1171475" y="0"/>
                <a:ext cx="2286001" cy="1270000"/>
              </a:xfrm>
              <a:prstGeom prst="rect">
                <a:avLst/>
              </a:prstGeom>
              <a:solidFill>
                <a:srgbClr val="009193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defRPr sz="1800"/>
                </a:pPr>
                <a:r>
                  <a:rPr dirty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rPr>
                  <a:t>Ressourcen</a:t>
                </a:r>
                <a:br>
                  <a:rPr dirty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rPr>
                </a:br>
                <a:r>
                  <a:rPr dirty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rPr>
                  <a:t>(HTML, CSS)</a:t>
                </a:r>
              </a:p>
            </p:txBody>
          </p:sp>
          <p:sp>
            <p:nvSpPr>
              <p:cNvPr id="76" name="Shape 81"/>
              <p:cNvSpPr/>
              <p:nvPr/>
            </p:nvSpPr>
            <p:spPr>
              <a:xfrm flipH="1" flipV="1">
                <a:off x="0" y="643875"/>
                <a:ext cx="881113" cy="3627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</p:grpSp>
        <p:grpSp>
          <p:nvGrpSpPr>
            <p:cNvPr id="62" name="Group 85"/>
            <p:cNvGrpSpPr/>
            <p:nvPr/>
          </p:nvGrpSpPr>
          <p:grpSpPr>
            <a:xfrm>
              <a:off x="8158013" y="7197774"/>
              <a:ext cx="3945088" cy="1908128"/>
              <a:chOff x="0" y="0"/>
              <a:chExt cx="3945086" cy="1908126"/>
            </a:xfrm>
          </p:grpSpPr>
          <p:sp>
            <p:nvSpPr>
              <p:cNvPr id="73" name="Shape 83"/>
              <p:cNvSpPr/>
              <p:nvPr/>
            </p:nvSpPr>
            <p:spPr>
              <a:xfrm>
                <a:off x="1525965" y="638126"/>
                <a:ext cx="2419121" cy="1270000"/>
              </a:xfrm>
              <a:prstGeom prst="rect">
                <a:avLst/>
              </a:prstGeom>
              <a:solidFill>
                <a:srgbClr val="929000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defRPr sz="1800"/>
                </a:pPr>
                <a:r>
                  <a:rPr dirty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rPr>
                  <a:t>Fremdsourcen</a:t>
                </a:r>
                <a:br>
                  <a:rPr dirty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rPr>
                </a:br>
                <a:r>
                  <a:rPr dirty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rPr>
                  <a:t>(Javascript)</a:t>
                </a:r>
              </a:p>
            </p:txBody>
          </p:sp>
          <p:sp>
            <p:nvSpPr>
              <p:cNvPr id="74" name="Shape 84"/>
              <p:cNvSpPr/>
              <p:nvPr/>
            </p:nvSpPr>
            <p:spPr>
              <a:xfrm flipH="1" flipV="1">
                <a:off x="0" y="0"/>
                <a:ext cx="1352898" cy="886917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</p:grpSp>
        <p:grpSp>
          <p:nvGrpSpPr>
            <p:cNvPr id="63" name="Group 91"/>
            <p:cNvGrpSpPr/>
            <p:nvPr/>
          </p:nvGrpSpPr>
          <p:grpSpPr>
            <a:xfrm>
              <a:off x="889000" y="2514600"/>
              <a:ext cx="4982717" cy="6654800"/>
              <a:chOff x="0" y="0"/>
              <a:chExt cx="4982717" cy="6654800"/>
            </a:xfrm>
          </p:grpSpPr>
          <p:sp>
            <p:nvSpPr>
              <p:cNvPr id="68" name="Shape 86"/>
              <p:cNvSpPr/>
              <p:nvPr/>
            </p:nvSpPr>
            <p:spPr>
              <a:xfrm>
                <a:off x="660400" y="5384800"/>
                <a:ext cx="2286000" cy="1270000"/>
              </a:xfrm>
              <a:prstGeom prst="rect">
                <a:avLst/>
              </a:prstGeom>
              <a:solidFill>
                <a:srgbClr val="FF9300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defRPr sz="1800"/>
                </a:pPr>
                <a:r>
                  <a:rPr dirty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rPr>
                  <a:t>Externe</a:t>
                </a:r>
              </a:p>
              <a:p>
                <a:pPr lvl="0" algn="ctr">
                  <a:defRPr sz="1800"/>
                </a:pPr>
                <a:r>
                  <a:rPr dirty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rPr>
                  <a:t>Bibliothek</a:t>
                </a:r>
              </a:p>
            </p:txBody>
          </p:sp>
          <p:sp>
            <p:nvSpPr>
              <p:cNvPr id="69" name="Shape 87"/>
              <p:cNvSpPr/>
              <p:nvPr/>
            </p:nvSpPr>
            <p:spPr>
              <a:xfrm flipV="1">
                <a:off x="1803400" y="4584700"/>
                <a:ext cx="1836" cy="588963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70" name="Shape 88"/>
              <p:cNvSpPr/>
              <p:nvPr/>
            </p:nvSpPr>
            <p:spPr>
              <a:xfrm>
                <a:off x="0" y="0"/>
                <a:ext cx="2286000" cy="1270000"/>
              </a:xfrm>
              <a:prstGeom prst="rect">
                <a:avLst/>
              </a:prstGeom>
              <a:solidFill>
                <a:srgbClr val="FF9300"/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defRPr sz="1800"/>
                </a:pPr>
                <a:r>
                  <a:rPr dirty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rPr>
                  <a:t>Externe</a:t>
                </a:r>
              </a:p>
              <a:p>
                <a:pPr lvl="0" algn="ctr">
                  <a:defRPr sz="1800"/>
                </a:pPr>
                <a:r>
                  <a:rPr dirty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rPr>
                  <a:t>Bibliothek</a:t>
                </a:r>
              </a:p>
            </p:txBody>
          </p:sp>
          <p:sp>
            <p:nvSpPr>
              <p:cNvPr id="71" name="Shape 89"/>
              <p:cNvSpPr/>
              <p:nvPr/>
            </p:nvSpPr>
            <p:spPr>
              <a:xfrm>
                <a:off x="2373709" y="1151334"/>
                <a:ext cx="463055" cy="276920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72" name="Shape 90"/>
              <p:cNvSpPr/>
              <p:nvPr/>
            </p:nvSpPr>
            <p:spPr>
              <a:xfrm flipV="1">
                <a:off x="3224113" y="4642544"/>
                <a:ext cx="1758604" cy="786061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</p:grpSp>
        <p:grpSp>
          <p:nvGrpSpPr>
            <p:cNvPr id="64" name="Group 95"/>
            <p:cNvGrpSpPr/>
            <p:nvPr/>
          </p:nvGrpSpPr>
          <p:grpSpPr>
            <a:xfrm>
              <a:off x="9150201" y="889000"/>
              <a:ext cx="3067200" cy="4538663"/>
              <a:chOff x="0" y="0"/>
              <a:chExt cx="3067199" cy="4538663"/>
            </a:xfrm>
          </p:grpSpPr>
          <p:sp>
            <p:nvSpPr>
              <p:cNvPr id="65" name="Shape 92"/>
              <p:cNvSpPr/>
              <p:nvPr/>
            </p:nvSpPr>
            <p:spPr>
              <a:xfrm>
                <a:off x="781198" y="0"/>
                <a:ext cx="2286001" cy="1270000"/>
              </a:xfrm>
              <a:prstGeom prst="rect">
                <a:avLst/>
              </a:prstGeom>
              <a:solidFill>
                <a:srgbClr val="0096FF">
                  <a:alpha val="61000"/>
                </a:srgbClr>
              </a:solidFill>
              <a:ln w="25400" cap="flat">
                <a:solidFill>
                  <a:srgbClr val="000000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defRPr sz="1800"/>
                </a:pPr>
                <a:r>
                  <a:rPr dirty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rPr>
                  <a:t>Weitere</a:t>
                </a:r>
              </a:p>
              <a:p>
                <a:pPr lvl="0" algn="ctr">
                  <a:defRPr sz="1800"/>
                </a:pPr>
                <a:r>
                  <a:rPr dirty="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rPr>
                  <a:t>Anwendung</a:t>
                </a:r>
              </a:p>
            </p:txBody>
          </p:sp>
          <p:sp>
            <p:nvSpPr>
              <p:cNvPr id="66" name="Shape 93"/>
              <p:cNvSpPr/>
              <p:nvPr/>
            </p:nvSpPr>
            <p:spPr>
              <a:xfrm flipV="1">
                <a:off x="0" y="1462385"/>
                <a:ext cx="680443" cy="721073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67" name="Shape 94"/>
              <p:cNvSpPr/>
              <p:nvPr/>
            </p:nvSpPr>
            <p:spPr>
              <a:xfrm flipV="1">
                <a:off x="1906686" y="1444575"/>
                <a:ext cx="15926" cy="3094088"/>
              </a:xfrm>
              <a:prstGeom prst="line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  <a:headEnd type="stealth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lvl="0" algn="l" defTabSz="457200">
                  <a:defRPr sz="12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624839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Repository-Aufteilung</a:t>
            </a:r>
            <a:endParaRPr lang="de-DE" dirty="0"/>
          </a:p>
        </p:txBody>
      </p:sp>
      <p:sp>
        <p:nvSpPr>
          <p:cNvPr id="18" name="Shape 100"/>
          <p:cNvSpPr/>
          <p:nvPr/>
        </p:nvSpPr>
        <p:spPr>
          <a:xfrm>
            <a:off x="639233" y="3200399"/>
            <a:ext cx="2103967" cy="723900"/>
          </a:xfrm>
          <a:prstGeom prst="rect">
            <a:avLst/>
          </a:prstGeom>
          <a:solidFill>
            <a:srgbClr val="0433FF">
              <a:alpha val="64000"/>
            </a:srgbClr>
          </a:solidFill>
          <a:ln w="25400">
            <a:solidFill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pPr lvl="0" algn="ctr">
              <a:defRPr sz="1800">
                <a:solidFill>
                  <a:srgbClr val="000000"/>
                </a:solidFill>
                <a:effectLst/>
              </a:defRPr>
            </a:pPr>
            <a:r>
              <a:rPr sz="4000" dirty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rPr>
              <a:t>Modul</a:t>
            </a:r>
          </a:p>
        </p:txBody>
      </p:sp>
      <p:sp>
        <p:nvSpPr>
          <p:cNvPr id="19" name="Shape 101"/>
          <p:cNvSpPr/>
          <p:nvPr/>
        </p:nvSpPr>
        <p:spPr>
          <a:xfrm>
            <a:off x="3065757" y="1698744"/>
            <a:ext cx="648297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7200"/>
            </a:lvl1pPr>
          </a:lstStyle>
          <a:p>
            <a:pPr lvl="0">
              <a:defRPr sz="1800"/>
            </a:pPr>
            <a:r>
              <a:rPr sz="4800" dirty="0"/>
              <a:t>=</a:t>
            </a:r>
          </a:p>
        </p:txBody>
      </p:sp>
      <p:pic>
        <p:nvPicPr>
          <p:cNvPr id="20" name="closed_box_juliane_krug_r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41054" y="1439332"/>
            <a:ext cx="1761067" cy="1761067"/>
          </a:xfrm>
          <a:prstGeom prst="rect">
            <a:avLst/>
          </a:prstGeom>
          <a:ln w="12700">
            <a:miter lim="400000"/>
          </a:ln>
        </p:spPr>
      </p:pic>
      <p:sp>
        <p:nvSpPr>
          <p:cNvPr id="22" name="Textfeld 21"/>
          <p:cNvSpPr txBox="1"/>
          <p:nvPr/>
        </p:nvSpPr>
        <p:spPr>
          <a:xfrm>
            <a:off x="5952067" y="1540933"/>
            <a:ext cx="23960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Release-Einheit</a:t>
            </a:r>
            <a:endParaRPr lang="de-DE" dirty="0" smtClean="0"/>
          </a:p>
          <a:p>
            <a:pPr>
              <a:buFont typeface="Arial"/>
              <a:buChar char="•"/>
            </a:pPr>
            <a:r>
              <a:rPr lang="de-DE" dirty="0" smtClean="0"/>
              <a:t> eigene Version</a:t>
            </a:r>
          </a:p>
          <a:p>
            <a:pPr>
              <a:buFont typeface="Arial"/>
              <a:buChar char="•"/>
            </a:pPr>
            <a:r>
              <a:rPr lang="de-DE" dirty="0" smtClean="0"/>
              <a:t> eigenen Lebenszyklus</a:t>
            </a:r>
            <a:endParaRPr lang="de-DE" dirty="0"/>
          </a:p>
        </p:txBody>
      </p:sp>
      <p:pic>
        <p:nvPicPr>
          <p:cNvPr id="23" name="dropped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638713" y="3742267"/>
            <a:ext cx="2313354" cy="1879600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24" name="Shape 101"/>
          <p:cNvSpPr/>
          <p:nvPr/>
        </p:nvSpPr>
        <p:spPr>
          <a:xfrm>
            <a:off x="3065757" y="4216400"/>
            <a:ext cx="648297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7200"/>
            </a:lvl1pPr>
          </a:lstStyle>
          <a:p>
            <a:pPr lvl="0">
              <a:defRPr sz="1800"/>
            </a:pPr>
            <a:r>
              <a:rPr sz="4800" dirty="0"/>
              <a:t>=</a:t>
            </a:r>
          </a:p>
        </p:txBody>
      </p:sp>
      <p:sp>
        <p:nvSpPr>
          <p:cNvPr id="25" name="Textfeld 24"/>
          <p:cNvSpPr txBox="1"/>
          <p:nvPr/>
        </p:nvSpPr>
        <p:spPr>
          <a:xfrm>
            <a:off x="6104467" y="4134326"/>
            <a:ext cx="23960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Git-Repository</a:t>
            </a:r>
            <a:endParaRPr lang="de-DE" dirty="0" smtClean="0"/>
          </a:p>
          <a:p>
            <a:pPr>
              <a:buFont typeface="Arial"/>
              <a:buChar char="•"/>
            </a:pPr>
            <a:r>
              <a:rPr lang="de-DE" dirty="0" smtClean="0"/>
              <a:t> eigene </a:t>
            </a:r>
            <a:r>
              <a:rPr lang="de-DE" dirty="0" err="1" smtClean="0"/>
              <a:t>Branches</a:t>
            </a:r>
            <a:endParaRPr lang="de-DE" dirty="0" smtClean="0"/>
          </a:p>
          <a:p>
            <a:pPr>
              <a:buFont typeface="Arial"/>
              <a:buChar char="•"/>
            </a:pPr>
            <a:r>
              <a:rPr lang="de-DE" smtClean="0"/>
              <a:t> eigene Tags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254863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Homogene Module</a:t>
            </a:r>
            <a:endParaRPr lang="de-DE" dirty="0"/>
          </a:p>
        </p:txBody>
      </p:sp>
      <p:sp>
        <p:nvSpPr>
          <p:cNvPr id="22" name="Textfeld 21"/>
          <p:cNvSpPr txBox="1"/>
          <p:nvPr/>
        </p:nvSpPr>
        <p:spPr>
          <a:xfrm>
            <a:off x="894034" y="4420203"/>
            <a:ext cx="276668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 err="1" smtClean="0"/>
              <a:t>Dependency</a:t>
            </a:r>
            <a:r>
              <a:rPr lang="de-DE" sz="2000" dirty="0" smtClean="0"/>
              <a:t> Manager</a:t>
            </a:r>
          </a:p>
          <a:p>
            <a:pPr>
              <a:buFont typeface="Arial"/>
              <a:buChar char="•"/>
            </a:pPr>
            <a:r>
              <a:rPr lang="de-DE" sz="2000" dirty="0" err="1" smtClean="0"/>
              <a:t>Maven</a:t>
            </a:r>
            <a:r>
              <a:rPr lang="de-DE" sz="2000" dirty="0" smtClean="0"/>
              <a:t>, </a:t>
            </a:r>
            <a:r>
              <a:rPr lang="de-DE" sz="2000" dirty="0" err="1" smtClean="0"/>
              <a:t>Ivy</a:t>
            </a:r>
            <a:r>
              <a:rPr lang="de-DE" sz="2000" dirty="0" smtClean="0"/>
              <a:t>, </a:t>
            </a:r>
            <a:r>
              <a:rPr lang="de-DE" sz="2000" dirty="0" err="1" smtClean="0"/>
              <a:t>Gradle</a:t>
            </a:r>
            <a:r>
              <a:rPr lang="de-DE" sz="2000" dirty="0" smtClean="0"/>
              <a:t>,</a:t>
            </a:r>
          </a:p>
          <a:p>
            <a:pPr>
              <a:buFont typeface="Arial"/>
              <a:buChar char="•"/>
            </a:pPr>
            <a:r>
              <a:rPr lang="de-DE" sz="2000" dirty="0" err="1" smtClean="0"/>
              <a:t>npm</a:t>
            </a:r>
            <a:r>
              <a:rPr lang="de-DE" sz="2000" dirty="0" smtClean="0"/>
              <a:t>, </a:t>
            </a:r>
            <a:r>
              <a:rPr lang="de-DE" sz="2000" dirty="0" err="1" smtClean="0"/>
              <a:t>RequireJS</a:t>
            </a:r>
            <a:r>
              <a:rPr lang="de-DE" sz="2000" dirty="0" smtClean="0"/>
              <a:t>,</a:t>
            </a:r>
          </a:p>
          <a:p>
            <a:pPr>
              <a:buFont typeface="Arial"/>
              <a:buChar char="•"/>
            </a:pPr>
            <a:r>
              <a:rPr lang="de-DE" sz="2000" dirty="0" err="1" smtClean="0"/>
              <a:t>Leiningen</a:t>
            </a:r>
            <a:r>
              <a:rPr lang="de-DE" sz="2000" dirty="0" smtClean="0"/>
              <a:t>, SBT, ...</a:t>
            </a:r>
            <a:endParaRPr lang="de-DE" sz="2000" dirty="0" err="1" smtClean="0"/>
          </a:p>
        </p:txBody>
      </p:sp>
      <p:grpSp>
        <p:nvGrpSpPr>
          <p:cNvPr id="10" name="Gruppierung 9"/>
          <p:cNvGrpSpPr>
            <a:grpSpLocks noChangeAspect="1"/>
          </p:cNvGrpSpPr>
          <p:nvPr/>
        </p:nvGrpSpPr>
        <p:grpSpPr>
          <a:xfrm>
            <a:off x="1743193" y="1061183"/>
            <a:ext cx="4743092" cy="2349519"/>
            <a:chOff x="1803400" y="279400"/>
            <a:chExt cx="8204200" cy="4064000"/>
          </a:xfrm>
        </p:grpSpPr>
        <p:sp>
          <p:nvSpPr>
            <p:cNvPr id="11" name="Shape 144"/>
            <p:cNvSpPr/>
            <p:nvPr/>
          </p:nvSpPr>
          <p:spPr>
            <a:xfrm>
              <a:off x="1803400" y="1676400"/>
              <a:ext cx="27305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>
              <a:solidFill/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0" tIns="0" rIns="0" bIns="0" anchor="ctr"/>
            <a:lstStyle/>
            <a:p>
              <a:pPr lvl="0" algn="ctr">
                <a:defRPr sz="1800"/>
              </a:pPr>
              <a:r>
                <a:rPr dirty="0" smtClean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Java-</a:t>
              </a:r>
              <a:r>
                <a:rPr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X</a:t>
              </a:r>
            </a:p>
            <a:p>
              <a:pPr lvl="0" algn="ctr">
                <a:defRPr sz="1800"/>
              </a:pPr>
              <a:r>
                <a:rPr i="1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master</a:t>
              </a:r>
            </a:p>
          </p:txBody>
        </p:sp>
        <p:sp>
          <p:nvSpPr>
            <p:cNvPr id="12" name="Shape 145"/>
            <p:cNvSpPr/>
            <p:nvPr/>
          </p:nvSpPr>
          <p:spPr>
            <a:xfrm>
              <a:off x="6896100" y="279400"/>
              <a:ext cx="31115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>
              <a:solidFill/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0" tIns="0" rIns="0" bIns="0" anchor="ctr"/>
            <a:lstStyle/>
            <a:p>
              <a:pPr lvl="0" algn="ctr">
                <a:defRPr sz="1800"/>
              </a:pPr>
              <a:r>
                <a:rPr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Java-A</a:t>
              </a:r>
            </a:p>
            <a:p>
              <a:pPr lvl="0" algn="ctr">
                <a:defRPr sz="1800"/>
              </a:pPr>
              <a:r>
                <a:rPr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 </a:t>
              </a:r>
              <a:r>
                <a:rPr i="1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1.0</a:t>
              </a:r>
            </a:p>
          </p:txBody>
        </p:sp>
        <p:sp>
          <p:nvSpPr>
            <p:cNvPr id="13" name="Shape 146"/>
            <p:cNvSpPr/>
            <p:nvPr/>
          </p:nvSpPr>
          <p:spPr>
            <a:xfrm flipH="1">
              <a:off x="4671566" y="1016049"/>
              <a:ext cx="2143721" cy="893367"/>
            </a:xfrm>
            <a:prstGeom prst="line">
              <a:avLst/>
            </a:prstGeom>
            <a:ln w="38100">
              <a:solidFill/>
              <a:miter lim="400000"/>
              <a:headEnd type="stealth"/>
            </a:ln>
          </p:spPr>
          <p:txBody>
            <a:bodyPr lIns="0" tIns="0" rIns="0" bIns="0"/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" name="Shape 147"/>
            <p:cNvSpPr/>
            <p:nvPr/>
          </p:nvSpPr>
          <p:spPr>
            <a:xfrm>
              <a:off x="6896100" y="1676400"/>
              <a:ext cx="31115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>
              <a:solidFill/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0" tIns="0" rIns="0" bIns="0" anchor="ctr"/>
            <a:lstStyle/>
            <a:p>
              <a:pPr lvl="0" algn="ctr">
                <a:defRPr sz="1800"/>
              </a:pPr>
              <a:r>
                <a:rPr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Java-B</a:t>
              </a:r>
            </a:p>
            <a:p>
              <a:pPr lvl="0" algn="ctr">
                <a:defRPr sz="1800"/>
              </a:pPr>
              <a:r>
                <a:rPr i="1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2.2</a:t>
              </a:r>
            </a:p>
          </p:txBody>
        </p:sp>
        <p:sp>
          <p:nvSpPr>
            <p:cNvPr id="15" name="Shape 148"/>
            <p:cNvSpPr/>
            <p:nvPr/>
          </p:nvSpPr>
          <p:spPr>
            <a:xfrm>
              <a:off x="6896100" y="3073400"/>
              <a:ext cx="3111500" cy="1270000"/>
            </a:xfrm>
            <a:prstGeom prst="rect">
              <a:avLst/>
            </a:prstGeom>
            <a:solidFill>
              <a:srgbClr val="FF9300"/>
            </a:solidFill>
            <a:ln w="25400">
              <a:solidFill/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0" tIns="0" rIns="0" bIns="0" anchor="ctr"/>
            <a:lstStyle/>
            <a:p>
              <a:pPr lvl="0" algn="ctr">
                <a:defRPr sz="1800"/>
              </a:pPr>
              <a:r>
                <a:rPr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Java-C</a:t>
              </a:r>
            </a:p>
            <a:p>
              <a:pPr lvl="0" algn="ctr">
                <a:defRPr sz="1800"/>
              </a:pPr>
              <a:r>
                <a:rPr i="1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1.5</a:t>
              </a:r>
            </a:p>
          </p:txBody>
        </p:sp>
        <p:sp>
          <p:nvSpPr>
            <p:cNvPr id="16" name="Shape 149"/>
            <p:cNvSpPr/>
            <p:nvPr/>
          </p:nvSpPr>
          <p:spPr>
            <a:xfrm flipH="1">
              <a:off x="4710757" y="2420044"/>
              <a:ext cx="2100462" cy="2810"/>
            </a:xfrm>
            <a:prstGeom prst="line">
              <a:avLst/>
            </a:prstGeom>
            <a:ln w="38100">
              <a:solidFill/>
              <a:miter lim="400000"/>
              <a:headEnd type="stealth"/>
            </a:ln>
          </p:spPr>
          <p:txBody>
            <a:bodyPr lIns="0" tIns="0" rIns="0" bIns="0"/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" name="Shape 150"/>
            <p:cNvSpPr/>
            <p:nvPr/>
          </p:nvSpPr>
          <p:spPr>
            <a:xfrm flipH="1" flipV="1">
              <a:off x="4675534" y="2790874"/>
              <a:ext cx="2113906" cy="979141"/>
            </a:xfrm>
            <a:prstGeom prst="line">
              <a:avLst/>
            </a:prstGeom>
            <a:ln w="38100">
              <a:solidFill/>
              <a:miter lim="400000"/>
              <a:headEnd type="stealth"/>
            </a:ln>
          </p:spPr>
          <p:txBody>
            <a:bodyPr lIns="0" tIns="0" rIns="0" bIns="0"/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pic>
        <p:nvPicPr>
          <p:cNvPr id="18" name="Bild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4467" y="3907913"/>
            <a:ext cx="3374316" cy="2429195"/>
          </a:xfrm>
          <a:prstGeom prst="rect">
            <a:avLst/>
          </a:prstGeom>
        </p:spPr>
      </p:pic>
      <p:pic>
        <p:nvPicPr>
          <p:cNvPr id="19" name="Bild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9616" y="3218519"/>
            <a:ext cx="926569" cy="891604"/>
          </a:xfrm>
          <a:prstGeom prst="rect">
            <a:avLst/>
          </a:prstGeom>
        </p:spPr>
      </p:pic>
      <p:pic>
        <p:nvPicPr>
          <p:cNvPr id="20" name="Bild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3368" y="4420203"/>
            <a:ext cx="1010305" cy="1049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0564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Inhomogene Module</a:t>
            </a:r>
            <a:endParaRPr lang="de-DE" dirty="0"/>
          </a:p>
        </p:txBody>
      </p:sp>
      <p:sp>
        <p:nvSpPr>
          <p:cNvPr id="22" name="Textfeld 21"/>
          <p:cNvSpPr txBox="1"/>
          <p:nvPr/>
        </p:nvSpPr>
        <p:spPr>
          <a:xfrm>
            <a:off x="526394" y="4420203"/>
            <a:ext cx="313432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 smtClean="0"/>
              <a:t>Inhomogene Infrastruktur</a:t>
            </a:r>
          </a:p>
          <a:p>
            <a:r>
              <a:rPr lang="de-DE" sz="2000" dirty="0" smtClean="0"/>
              <a:t>Einbindung von </a:t>
            </a:r>
            <a:r>
              <a:rPr lang="de-DE" sz="2000" dirty="0" err="1" smtClean="0"/>
              <a:t>Sourcen</a:t>
            </a:r>
            <a:r>
              <a:rPr lang="de-DE" sz="2000" dirty="0" smtClean="0"/>
              <a:t> und Ressourcen</a:t>
            </a:r>
          </a:p>
          <a:p>
            <a:r>
              <a:rPr lang="de-DE" sz="2000" dirty="0" smtClean="0"/>
              <a:t>Globales </a:t>
            </a:r>
            <a:r>
              <a:rPr lang="de-DE" sz="2000" dirty="0" err="1" smtClean="0"/>
              <a:t>Build</a:t>
            </a:r>
            <a:r>
              <a:rPr lang="de-DE" sz="2000" dirty="0" smtClean="0"/>
              <a:t> erforderlich</a:t>
            </a:r>
          </a:p>
        </p:txBody>
      </p:sp>
      <p:pic>
        <p:nvPicPr>
          <p:cNvPr id="19" name="Bild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9616" y="3218519"/>
            <a:ext cx="926569" cy="891604"/>
          </a:xfrm>
          <a:prstGeom prst="rect">
            <a:avLst/>
          </a:prstGeom>
        </p:spPr>
      </p:pic>
      <p:pic>
        <p:nvPicPr>
          <p:cNvPr id="20" name="Bild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8818" y="4420203"/>
            <a:ext cx="1010305" cy="1049925"/>
          </a:xfrm>
          <a:prstGeom prst="rect">
            <a:avLst/>
          </a:prstGeom>
        </p:spPr>
      </p:pic>
      <p:grpSp>
        <p:nvGrpSpPr>
          <p:cNvPr id="21" name="Gruppierung 20"/>
          <p:cNvGrpSpPr>
            <a:grpSpLocks noChangeAspect="1"/>
          </p:cNvGrpSpPr>
          <p:nvPr/>
        </p:nvGrpSpPr>
        <p:grpSpPr>
          <a:xfrm>
            <a:off x="1219896" y="1041400"/>
            <a:ext cx="4734522" cy="2345274"/>
            <a:chOff x="787400" y="660400"/>
            <a:chExt cx="8204200" cy="4064000"/>
          </a:xfrm>
        </p:grpSpPr>
        <p:sp>
          <p:nvSpPr>
            <p:cNvPr id="23" name="Shape 162"/>
            <p:cNvSpPr/>
            <p:nvPr/>
          </p:nvSpPr>
          <p:spPr>
            <a:xfrm>
              <a:off x="787400" y="2057400"/>
              <a:ext cx="27305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>
              <a:solidFill/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0" tIns="0" rIns="0" bIns="0" anchor="ctr"/>
            <a:lstStyle>
              <a:lvl1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lvl1pPr>
            </a:lstStyle>
            <a:p>
              <a:pPr lvl="0" algn="ctr">
                <a:defRPr sz="1800">
                  <a:solidFill>
                    <a:srgbClr val="000000"/>
                  </a:solidFill>
                  <a:effectLst/>
                </a:defRPr>
              </a:pPr>
              <a:r>
                <a:rPr sz="160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Modul X</a:t>
              </a:r>
            </a:p>
          </p:txBody>
        </p:sp>
        <p:sp>
          <p:nvSpPr>
            <p:cNvPr id="24" name="Shape 163"/>
            <p:cNvSpPr/>
            <p:nvPr/>
          </p:nvSpPr>
          <p:spPr>
            <a:xfrm>
              <a:off x="5880100" y="660400"/>
              <a:ext cx="3111500" cy="1270000"/>
            </a:xfrm>
            <a:prstGeom prst="rect">
              <a:avLst/>
            </a:prstGeom>
            <a:solidFill>
              <a:srgbClr val="009051"/>
            </a:solidFill>
            <a:ln w="25400">
              <a:solidFill/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0" tIns="0" rIns="0" bIns="0" anchor="ctr"/>
            <a:lstStyle/>
            <a:p>
              <a:pPr lvl="0" algn="ctr">
                <a:defRPr sz="1800"/>
              </a:pPr>
              <a:r>
                <a:rPr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Geteilte</a:t>
              </a:r>
              <a:br>
                <a:rPr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</a:br>
              <a:r>
                <a:rPr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Skripte</a:t>
              </a:r>
            </a:p>
          </p:txBody>
        </p:sp>
        <p:sp>
          <p:nvSpPr>
            <p:cNvPr id="25" name="Shape 164"/>
            <p:cNvSpPr/>
            <p:nvPr/>
          </p:nvSpPr>
          <p:spPr>
            <a:xfrm flipH="1">
              <a:off x="3655566" y="1397049"/>
              <a:ext cx="2143721" cy="893367"/>
            </a:xfrm>
            <a:prstGeom prst="line">
              <a:avLst/>
            </a:prstGeom>
            <a:ln w="38100">
              <a:solidFill/>
              <a:miter lim="400000"/>
              <a:headEnd type="stealth"/>
            </a:ln>
          </p:spPr>
          <p:txBody>
            <a:bodyPr lIns="0" tIns="0" rIns="0" bIns="0"/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" name="Shape 165"/>
            <p:cNvSpPr/>
            <p:nvPr/>
          </p:nvSpPr>
          <p:spPr>
            <a:xfrm>
              <a:off x="5880100" y="2057400"/>
              <a:ext cx="3111500" cy="1270000"/>
            </a:xfrm>
            <a:prstGeom prst="rect">
              <a:avLst/>
            </a:prstGeom>
            <a:solidFill>
              <a:srgbClr val="009193"/>
            </a:solidFill>
            <a:ln w="25400">
              <a:solidFill/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0" tIns="0" rIns="0" bIns="0" anchor="ctr"/>
            <a:lstStyle>
              <a:lvl1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lvl1pPr>
            </a:lstStyle>
            <a:p>
              <a:pPr lvl="0" algn="ctr">
                <a:defRPr sz="1800">
                  <a:solidFill>
                    <a:srgbClr val="000000"/>
                  </a:solidFill>
                  <a:effectLst/>
                </a:defRPr>
              </a:pPr>
              <a:r>
                <a:rPr sz="180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Ressourcen</a:t>
              </a:r>
            </a:p>
          </p:txBody>
        </p:sp>
        <p:sp>
          <p:nvSpPr>
            <p:cNvPr id="27" name="Shape 166"/>
            <p:cNvSpPr/>
            <p:nvPr/>
          </p:nvSpPr>
          <p:spPr>
            <a:xfrm>
              <a:off x="5880100" y="3454400"/>
              <a:ext cx="3111500" cy="1270000"/>
            </a:xfrm>
            <a:prstGeom prst="rect">
              <a:avLst/>
            </a:prstGeom>
            <a:solidFill>
              <a:srgbClr val="929000"/>
            </a:solidFill>
            <a:ln w="25400">
              <a:solidFill/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0" tIns="0" rIns="0" bIns="0" anchor="ctr"/>
            <a:lstStyle>
              <a:lvl1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lvl1pPr>
            </a:lstStyle>
            <a:p>
              <a:pPr lvl="0" algn="ctr">
                <a:defRPr sz="1800">
                  <a:solidFill>
                    <a:srgbClr val="000000"/>
                  </a:solidFill>
                  <a:effectLst/>
                </a:defRPr>
              </a:pPr>
              <a:r>
                <a:rPr sz="180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Fremd-sourcen</a:t>
              </a:r>
            </a:p>
          </p:txBody>
        </p:sp>
        <p:sp>
          <p:nvSpPr>
            <p:cNvPr id="28" name="Shape 167"/>
            <p:cNvSpPr/>
            <p:nvPr/>
          </p:nvSpPr>
          <p:spPr>
            <a:xfrm flipH="1">
              <a:off x="3694757" y="2801044"/>
              <a:ext cx="2100462" cy="2810"/>
            </a:xfrm>
            <a:prstGeom prst="line">
              <a:avLst/>
            </a:prstGeom>
            <a:ln w="38100">
              <a:solidFill/>
              <a:miter lim="400000"/>
              <a:headEnd type="stealth"/>
            </a:ln>
          </p:spPr>
          <p:txBody>
            <a:bodyPr lIns="0" tIns="0" rIns="0" bIns="0"/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9" name="Shape 168"/>
            <p:cNvSpPr/>
            <p:nvPr/>
          </p:nvSpPr>
          <p:spPr>
            <a:xfrm flipH="1" flipV="1">
              <a:off x="3659534" y="3171874"/>
              <a:ext cx="2113906" cy="979141"/>
            </a:xfrm>
            <a:prstGeom prst="line">
              <a:avLst/>
            </a:prstGeom>
            <a:ln w="38100">
              <a:solidFill/>
              <a:miter lim="400000"/>
              <a:headEnd type="stealth"/>
            </a:ln>
          </p:spPr>
          <p:txBody>
            <a:bodyPr lIns="0" tIns="0" rIns="0" bIns="0"/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30" name="Textfeld 29"/>
          <p:cNvSpPr txBox="1"/>
          <p:nvPr/>
        </p:nvSpPr>
        <p:spPr>
          <a:xfrm>
            <a:off x="6061427" y="1078180"/>
            <a:ext cx="276668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 err="1" smtClean="0"/>
              <a:t>Build-Skripte</a:t>
            </a:r>
            <a:endParaRPr lang="de-DE" sz="2000" dirty="0" smtClean="0"/>
          </a:p>
          <a:p>
            <a:r>
              <a:rPr lang="de-DE" sz="2000" dirty="0" err="1" smtClean="0"/>
              <a:t>Depoyment-Skripte</a:t>
            </a:r>
            <a:endParaRPr lang="de-DE" sz="2000" dirty="0" smtClean="0"/>
          </a:p>
          <a:p>
            <a:endParaRPr lang="de-DE" sz="2000" dirty="0" smtClean="0"/>
          </a:p>
          <a:p>
            <a:r>
              <a:rPr lang="de-DE" sz="2000" dirty="0" smtClean="0"/>
              <a:t>HTML / CSS / IMG</a:t>
            </a:r>
          </a:p>
          <a:p>
            <a:endParaRPr lang="de-DE" sz="2000" dirty="0" smtClean="0"/>
          </a:p>
          <a:p>
            <a:endParaRPr lang="de-DE" sz="2000" dirty="0" smtClean="0"/>
          </a:p>
          <a:p>
            <a:r>
              <a:rPr lang="de-DE" sz="2000" dirty="0" smtClean="0"/>
              <a:t>JavaScript, C++ </a:t>
            </a:r>
            <a:r>
              <a:rPr lang="de-DE" sz="2000" dirty="0" err="1" smtClean="0"/>
              <a:t>Header</a:t>
            </a:r>
            <a:endParaRPr lang="de-DE" sz="2000" dirty="0" smtClean="0"/>
          </a:p>
        </p:txBody>
      </p:sp>
      <p:pic>
        <p:nvPicPr>
          <p:cNvPr id="31" name="Bild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1298" y="3862533"/>
            <a:ext cx="3307693" cy="1722349"/>
          </a:xfrm>
          <a:prstGeom prst="rect">
            <a:avLst/>
          </a:prstGeom>
        </p:spPr>
      </p:pic>
      <p:sp>
        <p:nvSpPr>
          <p:cNvPr id="32" name="Textfeld 31"/>
          <p:cNvSpPr txBox="1"/>
          <p:nvPr/>
        </p:nvSpPr>
        <p:spPr>
          <a:xfrm>
            <a:off x="5506244" y="5743642"/>
            <a:ext cx="2970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/>
              <a:t>Submodule oder </a:t>
            </a:r>
            <a:r>
              <a:rPr lang="de-DE" b="1" dirty="0" err="1" smtClean="0"/>
              <a:t>Subtrees</a:t>
            </a:r>
            <a:endParaRPr lang="de-DE" b="1" dirty="0"/>
          </a:p>
        </p:txBody>
      </p:sp>
    </p:spTree>
    <p:extLst>
      <p:ext uri="{BB962C8B-B14F-4D97-AF65-F5344CB8AC3E}">
        <p14:creationId xmlns:p14="http://schemas.microsoft.com/office/powerpoint/2010/main" val="11884564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Submodule</a:t>
            </a:r>
            <a:endParaRPr lang="de-DE" dirty="0"/>
          </a:p>
        </p:txBody>
      </p:sp>
      <p:pic>
        <p:nvPicPr>
          <p:cNvPr id="17" name="Bild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1697" y="1061184"/>
            <a:ext cx="4900450" cy="4883134"/>
          </a:xfrm>
          <a:prstGeom prst="rect">
            <a:avLst/>
          </a:prstGeom>
        </p:spPr>
      </p:pic>
      <p:sp>
        <p:nvSpPr>
          <p:cNvPr id="18" name="Shape 521"/>
          <p:cNvSpPr/>
          <p:nvPr/>
        </p:nvSpPr>
        <p:spPr>
          <a:xfrm>
            <a:off x="4625575" y="6083002"/>
            <a:ext cx="2236572" cy="2371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70000" lnSpcReduction="20000"/>
          </a:bodyPr>
          <a:lstStyle>
            <a:lvl1pPr algn="l" defTabSz="566674">
              <a:buFont typeface="Gill Sans"/>
              <a:defRPr sz="1358">
                <a:solidFill>
                  <a:srgbClr val="5E5E5E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358" dirty="0">
                <a:solidFill>
                  <a:srgbClr val="5E5E5E"/>
                </a:solidFill>
              </a:rPr>
              <a:t>* aus „Git - Grundlagen und Workflows“</a:t>
            </a:r>
          </a:p>
        </p:txBody>
      </p:sp>
    </p:spTree>
    <p:extLst>
      <p:ext uri="{BB962C8B-B14F-4D97-AF65-F5344CB8AC3E}">
        <p14:creationId xmlns:p14="http://schemas.microsoft.com/office/powerpoint/2010/main" val="17670676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err="1" smtClean="0"/>
              <a:t>Subtree</a:t>
            </a:r>
            <a:endParaRPr lang="de-DE" dirty="0"/>
          </a:p>
        </p:txBody>
      </p:sp>
      <p:sp>
        <p:nvSpPr>
          <p:cNvPr id="18" name="Shape 521"/>
          <p:cNvSpPr/>
          <p:nvPr/>
        </p:nvSpPr>
        <p:spPr>
          <a:xfrm>
            <a:off x="4625575" y="6083002"/>
            <a:ext cx="2236572" cy="2371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70000" lnSpcReduction="20000"/>
          </a:bodyPr>
          <a:lstStyle>
            <a:lvl1pPr algn="l" defTabSz="566674">
              <a:buFont typeface="Gill Sans"/>
              <a:defRPr sz="1358">
                <a:solidFill>
                  <a:srgbClr val="5E5E5E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358" dirty="0">
                <a:solidFill>
                  <a:srgbClr val="5E5E5E"/>
                </a:solidFill>
              </a:rPr>
              <a:t>* aus „Git - Grundlagen und Workflows“</a:t>
            </a:r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5269" y="1086249"/>
            <a:ext cx="3931018" cy="4799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1650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>
            <a:spLocks noGrp="1"/>
          </p:cNvSpPr>
          <p:nvPr>
            <p:ph idx="1"/>
          </p:nvPr>
        </p:nvSpPr>
        <p:spPr>
          <a:xfrm>
            <a:off x="315884" y="3375732"/>
            <a:ext cx="8512232" cy="2750431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500045" indent="-321457" defTabSz="328600">
              <a:spcBef>
                <a:spcPts val="1336"/>
              </a:spcBef>
              <a:defRPr sz="1800"/>
            </a:pPr>
            <a:r>
              <a:rPr dirty="0"/>
              <a:t>Schritte:</a:t>
            </a:r>
          </a:p>
          <a:p>
            <a:pPr marL="750067" lvl="1" indent="-321457" defTabSz="328600">
              <a:spcBef>
                <a:spcPts val="1336"/>
              </a:spcBef>
              <a:defRPr sz="1800"/>
            </a:pPr>
            <a:r>
              <a:rPr dirty="0"/>
              <a:t>Modul hinzufügen</a:t>
            </a:r>
          </a:p>
          <a:p>
            <a:pPr marL="750067" lvl="1" indent="-321457" defTabSz="328600">
              <a:spcBef>
                <a:spcPts val="1336"/>
              </a:spcBef>
              <a:defRPr sz="1800"/>
            </a:pPr>
            <a:r>
              <a:rPr dirty="0"/>
              <a:t>Repository mit Modulen klonen</a:t>
            </a:r>
          </a:p>
          <a:p>
            <a:pPr marL="750067" lvl="1" indent="-321457" defTabSz="328600">
              <a:spcBef>
                <a:spcPts val="1336"/>
              </a:spcBef>
              <a:defRPr sz="1800"/>
            </a:pPr>
            <a:r>
              <a:rPr dirty="0"/>
              <a:t>Neue Version eines Moduls einbinden</a:t>
            </a:r>
          </a:p>
          <a:p>
            <a:pPr marL="750067" lvl="1" indent="-321457" defTabSz="328600">
              <a:spcBef>
                <a:spcPts val="1336"/>
              </a:spcBef>
              <a:defRPr sz="1800"/>
            </a:pPr>
            <a:r>
              <a:rPr dirty="0"/>
              <a:t>Änderungen in einem Modul durchführen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BEISPIEL</a:t>
            </a:r>
            <a:endParaRPr lang="de-DE" dirty="0"/>
          </a:p>
        </p:txBody>
      </p:sp>
      <p:grpSp>
        <p:nvGrpSpPr>
          <p:cNvPr id="2" name="Group 199"/>
          <p:cNvGrpSpPr/>
          <p:nvPr/>
        </p:nvGrpSpPr>
        <p:grpSpPr>
          <a:xfrm>
            <a:off x="1937742" y="2027039"/>
            <a:ext cx="5268516" cy="892969"/>
            <a:chOff x="0" y="0"/>
            <a:chExt cx="7493000" cy="1270000"/>
          </a:xfrm>
        </p:grpSpPr>
        <p:sp>
          <p:nvSpPr>
            <p:cNvPr id="196" name="Shape 196"/>
            <p:cNvSpPr/>
            <p:nvPr/>
          </p:nvSpPr>
          <p:spPr>
            <a:xfrm>
              <a:off x="0" y="0"/>
              <a:ext cx="27305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effectLst/>
                </a:defRPr>
              </a:pPr>
              <a:r>
                <a:rPr sz="2800" dirty="0"/>
                <a:t>myproject</a:t>
              </a:r>
            </a:p>
          </p:txBody>
        </p:sp>
        <p:sp>
          <p:nvSpPr>
            <p:cNvPr id="197" name="Shape 197"/>
            <p:cNvSpPr/>
            <p:nvPr/>
          </p:nvSpPr>
          <p:spPr>
            <a:xfrm>
              <a:off x="4762500" y="0"/>
              <a:ext cx="2730500" cy="1270000"/>
            </a:xfrm>
            <a:prstGeom prst="rect">
              <a:avLst/>
            </a:prstGeom>
            <a:solidFill>
              <a:srgbClr val="009051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effectLst/>
                </a:defRPr>
              </a:pPr>
              <a:r>
                <a:rPr sz="2800" dirty="0"/>
                <a:t>build</a:t>
              </a:r>
            </a:p>
          </p:txBody>
        </p:sp>
        <p:sp>
          <p:nvSpPr>
            <p:cNvPr id="198" name="Shape 198"/>
            <p:cNvSpPr/>
            <p:nvPr/>
          </p:nvSpPr>
          <p:spPr>
            <a:xfrm flipH="1">
              <a:off x="2725142" y="638472"/>
              <a:ext cx="2041972" cy="3234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321457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1734665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GROSSE PROJEKTE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3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3802605"/>
            <a:ext cx="6267608" cy="342233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490792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 smtClean="0"/>
              <a:t>Repositoryaufteilung</a:t>
            </a:r>
            <a:endParaRPr lang="de-DE" dirty="0" smtClean="0"/>
          </a:p>
          <a:p>
            <a:r>
              <a:rPr lang="de-DE" dirty="0" smtClean="0"/>
              <a:t>Submodules</a:t>
            </a:r>
          </a:p>
          <a:p>
            <a:r>
              <a:rPr lang="de-DE" dirty="0" err="1" smtClean="0"/>
              <a:t>Subtrees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34762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smtClean="0"/>
              <a:t>TODO: Links zu den Tools</a:t>
            </a:r>
          </a:p>
          <a:p>
            <a:r>
              <a:rPr lang="de-DE" dirty="0" err="1" smtClean="0"/>
              <a:t>Eclipse</a:t>
            </a:r>
            <a:r>
              <a:rPr lang="de-DE" dirty="0" smtClean="0"/>
              <a:t> 4.4 mit </a:t>
            </a:r>
            <a:r>
              <a:rPr lang="de-DE" dirty="0" err="1" smtClean="0"/>
              <a:t>EGit</a:t>
            </a:r>
            <a:r>
              <a:rPr lang="de-DE" dirty="0" smtClean="0"/>
              <a:t> und </a:t>
            </a:r>
            <a:r>
              <a:rPr lang="de-DE" dirty="0" err="1" smtClean="0"/>
              <a:t>JGit</a:t>
            </a:r>
            <a:r>
              <a:rPr lang="de-DE" dirty="0" smtClean="0"/>
              <a:t> </a:t>
            </a:r>
          </a:p>
          <a:p>
            <a:r>
              <a:rPr lang="de-DE" dirty="0" err="1" smtClean="0"/>
              <a:t>Maven</a:t>
            </a:r>
            <a:r>
              <a:rPr lang="de-DE" dirty="0" smtClean="0"/>
              <a:t> 3.0.4</a:t>
            </a:r>
          </a:p>
          <a:p>
            <a:r>
              <a:rPr lang="de-DE" dirty="0" err="1" smtClean="0"/>
              <a:t>Gradle</a:t>
            </a:r>
            <a:endParaRPr lang="de-DE" dirty="0" smtClean="0"/>
          </a:p>
          <a:p>
            <a:r>
              <a:rPr lang="de-DE" dirty="0" err="1" smtClean="0"/>
              <a:t>Git</a:t>
            </a:r>
            <a:r>
              <a:rPr lang="de-DE" dirty="0" smtClean="0"/>
              <a:t> 2.0</a:t>
            </a:r>
          </a:p>
          <a:p>
            <a:pPr lvl="1"/>
            <a:r>
              <a:rPr lang="de-DE" dirty="0" err="1" smtClean="0"/>
              <a:t>Git</a:t>
            </a:r>
            <a:r>
              <a:rPr lang="de-DE" dirty="0" smtClean="0"/>
              <a:t> </a:t>
            </a:r>
            <a:r>
              <a:rPr lang="de-DE" dirty="0" err="1" smtClean="0"/>
              <a:t>cola</a:t>
            </a:r>
            <a:r>
              <a:rPr lang="de-DE" dirty="0" smtClean="0"/>
              <a:t> – Alternative GUI für </a:t>
            </a:r>
            <a:r>
              <a:rPr lang="de-DE" dirty="0" err="1" smtClean="0"/>
              <a:t>Git</a:t>
            </a:r>
            <a:endParaRPr lang="de-DE" dirty="0" smtClean="0"/>
          </a:p>
          <a:p>
            <a:pPr lvl="1"/>
            <a:r>
              <a:rPr lang="de-DE" dirty="0" err="1" smtClean="0"/>
              <a:t>Git</a:t>
            </a:r>
            <a:r>
              <a:rPr lang="de-DE" dirty="0" smtClean="0"/>
              <a:t> </a:t>
            </a:r>
            <a:r>
              <a:rPr lang="de-DE" dirty="0" err="1" smtClean="0"/>
              <a:t>flow</a:t>
            </a:r>
            <a:endParaRPr lang="de-DE" dirty="0" smtClean="0"/>
          </a:p>
          <a:p>
            <a:r>
              <a:rPr lang="de-DE" dirty="0" err="1" smtClean="0"/>
              <a:t>Meld</a:t>
            </a:r>
            <a:r>
              <a:rPr lang="de-DE" dirty="0" smtClean="0"/>
              <a:t> – </a:t>
            </a:r>
            <a:r>
              <a:rPr lang="de-DE" dirty="0" err="1" smtClean="0"/>
              <a:t>Mergetool</a:t>
            </a:r>
            <a:r>
              <a:rPr lang="de-DE" dirty="0" smtClean="0"/>
              <a:t> für </a:t>
            </a:r>
            <a:r>
              <a:rPr lang="de-DE" dirty="0" err="1" smtClean="0"/>
              <a:t>Git</a:t>
            </a:r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WORKSHOP VM – INSTALLIERTE TOOLS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3632560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/>
          <p:nvPr/>
        </p:nvSpPr>
        <p:spPr>
          <a:xfrm>
            <a:off x="418736" y="3174692"/>
            <a:ext cx="7804548" cy="30267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/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</a:t>
            </a:r>
            <a:r>
              <a:rPr sz="1600" b="1" dirty="0">
                <a:latin typeface="Consolas"/>
                <a:ea typeface="Consolas"/>
                <a:cs typeface="Consolas"/>
                <a:sym typeface="Consolas"/>
              </a:rPr>
              <a:t>submodule</a:t>
            </a: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 add ../build.git build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cd build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myproject/build$ git checkout v1.0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myproject/build$ cd ..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commit -m “add Submodul“</a:t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[master cbe9e65] add submodule</a:t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 2 files changed, 4 insertions(+)</a:t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create mode 100644 .gitmodules</a:t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create mode 160000 build</a:t>
            </a:r>
          </a:p>
          <a:p>
            <a:pPr lvl="1">
              <a:defRPr sz="1800"/>
            </a:pPr>
            <a:endParaRPr sz="1600" dirty="0">
              <a:latin typeface="Consolas"/>
              <a:ea typeface="Consolas"/>
              <a:cs typeface="Consolas"/>
              <a:sym typeface="Consolas"/>
            </a:endParaRP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push</a:t>
            </a:r>
          </a:p>
        </p:txBody>
      </p:sp>
      <p:grpSp>
        <p:nvGrpSpPr>
          <p:cNvPr id="2" name="Group 206"/>
          <p:cNvGrpSpPr/>
          <p:nvPr/>
        </p:nvGrpSpPr>
        <p:grpSpPr>
          <a:xfrm>
            <a:off x="1937742" y="1803797"/>
            <a:ext cx="5268516" cy="892969"/>
            <a:chOff x="0" y="0"/>
            <a:chExt cx="7493000" cy="1270000"/>
          </a:xfrm>
        </p:grpSpPr>
        <p:sp>
          <p:nvSpPr>
            <p:cNvPr id="203" name="Shape 203"/>
            <p:cNvSpPr/>
            <p:nvPr/>
          </p:nvSpPr>
          <p:spPr>
            <a:xfrm>
              <a:off x="0" y="0"/>
              <a:ext cx="27305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effectLst/>
                </a:defRPr>
              </a:pPr>
              <a:r>
                <a:rPr sz="2800" dirty="0"/>
                <a:t>myproject</a:t>
              </a:r>
            </a:p>
          </p:txBody>
        </p:sp>
        <p:sp>
          <p:nvSpPr>
            <p:cNvPr id="204" name="Shape 204"/>
            <p:cNvSpPr/>
            <p:nvPr/>
          </p:nvSpPr>
          <p:spPr>
            <a:xfrm>
              <a:off x="4762500" y="0"/>
              <a:ext cx="2730500" cy="1270000"/>
            </a:xfrm>
            <a:prstGeom prst="rect">
              <a:avLst/>
            </a:prstGeom>
            <a:solidFill>
              <a:srgbClr val="009051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/>
              </a:pPr>
              <a:r>
                <a:rPr sz="280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build</a:t>
              </a:r>
            </a:p>
            <a:p>
              <a:pPr lvl="0">
                <a:defRPr sz="1800"/>
              </a:pPr>
              <a:r>
                <a:rPr sz="2800" i="1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v1.0</a:t>
              </a:r>
            </a:p>
          </p:txBody>
        </p:sp>
        <p:sp>
          <p:nvSpPr>
            <p:cNvPr id="205" name="Shape 205"/>
            <p:cNvSpPr/>
            <p:nvPr/>
          </p:nvSpPr>
          <p:spPr>
            <a:xfrm flipH="1">
              <a:off x="2725142" y="638472"/>
              <a:ext cx="2041972" cy="3234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321457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dirty="0"/>
            </a:p>
          </p:txBody>
        </p:sp>
      </p:grpSp>
      <p:pic>
        <p:nvPicPr>
          <p:cNvPr id="207" name="1333882233.jp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324526" y="3168726"/>
            <a:ext cx="809626" cy="1071563"/>
          </a:xfrm>
          <a:prstGeom prst="rect">
            <a:avLst/>
          </a:prstGeom>
          <a:ln w="12700">
            <a:miter lim="400000"/>
          </a:ln>
        </p:spPr>
      </p:pic>
      <p:sp>
        <p:nvSpPr>
          <p:cNvPr id="208" name="Shape 208"/>
          <p:cNvSpPr/>
          <p:nvPr/>
        </p:nvSpPr>
        <p:spPr>
          <a:xfrm>
            <a:off x="6484400" y="4408811"/>
            <a:ext cx="2491384" cy="692497"/>
          </a:xfrm>
          <a:prstGeom prst="rect">
            <a:avLst/>
          </a:prstGeom>
          <a:solidFill>
            <a:srgbClr val="EBEBE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lvl="0" algn="l">
              <a:defRPr sz="1800"/>
            </a:pPr>
            <a:r>
              <a:rPr sz="1500" dirty="0">
                <a:latin typeface="Consolas"/>
                <a:ea typeface="Consolas"/>
                <a:cs typeface="Consolas"/>
                <a:sym typeface="Consolas"/>
              </a:rPr>
              <a:t>[submodule "build"]</a:t>
            </a:r>
          </a:p>
          <a:p>
            <a:pPr lvl="0" algn="l">
              <a:defRPr sz="1800"/>
            </a:pPr>
            <a:r>
              <a:rPr sz="1500" dirty="0">
                <a:latin typeface="Consolas"/>
                <a:ea typeface="Consolas"/>
                <a:cs typeface="Consolas"/>
                <a:sym typeface="Consolas"/>
              </a:rPr>
              <a:t>	path = build</a:t>
            </a:r>
          </a:p>
          <a:p>
            <a:pPr lvl="0" algn="l">
              <a:defRPr sz="1800"/>
            </a:pPr>
            <a:r>
              <a:rPr sz="1500" dirty="0">
                <a:latin typeface="Consolas"/>
                <a:ea typeface="Consolas"/>
                <a:cs typeface="Consolas"/>
                <a:sym typeface="Consolas"/>
              </a:rPr>
              <a:t>	url = ../build.git</a:t>
            </a:r>
          </a:p>
        </p:txBody>
      </p:sp>
      <p:pic>
        <p:nvPicPr>
          <p:cNvPr id="209" name="Bildschirmfoto 2013-10-10 um 08.51.58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054453" y="5313164"/>
            <a:ext cx="1526977" cy="1151930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Submodule hinzufügen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08017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0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0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20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1" grpId="0" build="p" bldLvl="5" animBg="1" advAuto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/>
          <p:nvPr/>
        </p:nvSpPr>
        <p:spPr>
          <a:xfrm>
            <a:off x="490173" y="2397809"/>
            <a:ext cx="7965282" cy="30267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/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projects$ git clone myproject.git myproject2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projects$ cd myproject2</a:t>
            </a:r>
          </a:p>
          <a:p>
            <a:pPr lvl="1">
              <a:defRPr sz="1800"/>
            </a:pPr>
            <a:endParaRPr sz="1600" dirty="0">
              <a:latin typeface="Consolas"/>
              <a:ea typeface="Consolas"/>
              <a:cs typeface="Consolas"/>
              <a:sym typeface="Consolas"/>
            </a:endParaRP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#.gitmodules in .git/config übertragen</a:t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myproject2$ git submodule init</a:t>
            </a:r>
          </a:p>
          <a:p>
            <a:pPr lvl="1">
              <a:defRPr sz="1800"/>
            </a:pPr>
            <a:endParaRPr sz="1600" dirty="0">
              <a:latin typeface="Consolas"/>
              <a:ea typeface="Consolas"/>
              <a:cs typeface="Consolas"/>
              <a:sym typeface="Consolas"/>
            </a:endParaRP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#Repositories der Submodule klonen</a:t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myproject2$ git submodule update</a:t>
            </a:r>
          </a:p>
          <a:p>
            <a:pPr lvl="1">
              <a:defRPr sz="1800"/>
            </a:pPr>
            <a:endParaRPr sz="1600" dirty="0">
              <a:latin typeface="Consolas"/>
              <a:ea typeface="Consolas"/>
              <a:cs typeface="Consolas"/>
              <a:sym typeface="Consolas"/>
            </a:endParaRPr>
          </a:p>
          <a:p>
            <a:pPr lvl="1">
              <a:defRPr sz="1800"/>
            </a:pPr>
            <a:endParaRPr sz="1600" dirty="0">
              <a:latin typeface="Consolas"/>
              <a:ea typeface="Consolas"/>
              <a:cs typeface="Consolas"/>
              <a:sym typeface="Consolas"/>
            </a:endParaRP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#Ein Schritt</a:t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myproject2$ git submodule update --init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14" name="Shape 21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pPr lvl="0">
              <a:defRPr sz="1800"/>
            </a:pPr>
            <a:r>
              <a:rPr sz="3100" dirty="0"/>
              <a:t>Klonen mit Submodulen</a:t>
            </a:r>
          </a:p>
        </p:txBody>
      </p:sp>
      <p:pic>
        <p:nvPicPr>
          <p:cNvPr id="215" name="Bildschirmfoto 2013-10-10 um 08.54.47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645415" y="2393156"/>
            <a:ext cx="1785939" cy="1145464"/>
          </a:xfrm>
          <a:prstGeom prst="rect">
            <a:avLst/>
          </a:prstGeom>
          <a:ln w="12700">
            <a:miter lim="400000"/>
          </a:ln>
        </p:spPr>
      </p:pic>
      <p:pic>
        <p:nvPicPr>
          <p:cNvPr id="216" name="Bildschirmfoto 2013-10-10 um 08.58.09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692494" y="5042790"/>
            <a:ext cx="1696641" cy="1315148"/>
          </a:xfrm>
          <a:prstGeom prst="rect">
            <a:avLst/>
          </a:prstGeom>
          <a:ln w="12700">
            <a:miter lim="400000"/>
          </a:ln>
        </p:spPr>
      </p:pic>
      <p:sp>
        <p:nvSpPr>
          <p:cNvPr id="217" name="Shape 217"/>
          <p:cNvSpPr/>
          <p:nvPr/>
        </p:nvSpPr>
        <p:spPr>
          <a:xfrm>
            <a:off x="6377244" y="3935537"/>
            <a:ext cx="2491384" cy="692497"/>
          </a:xfrm>
          <a:prstGeom prst="rect">
            <a:avLst/>
          </a:prstGeom>
          <a:solidFill>
            <a:srgbClr val="EBEBE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lvl="0" algn="l">
              <a:defRPr sz="1800"/>
            </a:pPr>
            <a:r>
              <a:rPr sz="1500" dirty="0">
                <a:latin typeface="Consolas"/>
                <a:ea typeface="Consolas"/>
                <a:cs typeface="Consolas"/>
                <a:sym typeface="Consolas"/>
              </a:rPr>
              <a:t>#.git/config</a:t>
            </a:r>
          </a:p>
          <a:p>
            <a:pPr lvl="0" algn="l">
              <a:defRPr sz="1800"/>
            </a:pPr>
            <a:r>
              <a:rPr sz="1500" dirty="0">
                <a:latin typeface="Consolas"/>
                <a:ea typeface="Consolas"/>
                <a:cs typeface="Consolas"/>
                <a:sym typeface="Consolas"/>
              </a:rPr>
              <a:t>[submodule "build"]</a:t>
            </a:r>
          </a:p>
          <a:p>
            <a:pPr lvl="0" algn="l">
              <a:defRPr sz="1800"/>
            </a:pPr>
            <a:r>
              <a:rPr sz="1500" dirty="0">
                <a:latin typeface="Consolas"/>
                <a:ea typeface="Consolas"/>
                <a:cs typeface="Consolas"/>
                <a:sym typeface="Consolas"/>
              </a:rPr>
              <a:t>	url = ../build.git</a:t>
            </a:r>
          </a:p>
        </p:txBody>
      </p:sp>
    </p:spTree>
    <p:extLst>
      <p:ext uri="{BB962C8B-B14F-4D97-AF65-F5344CB8AC3E}">
        <p14:creationId xmlns:p14="http://schemas.microsoft.com/office/powerpoint/2010/main" val="1245842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3" grpId="0" build="p" bldLvl="5" animBg="1" advAuto="0"/>
      <p:bldP spid="216" grpId="0" animBg="1" advAuto="0"/>
      <p:bldP spid="217" grpId="0" animBg="1" advAuto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/>
          <p:nvPr/>
        </p:nvSpPr>
        <p:spPr>
          <a:xfrm>
            <a:off x="472314" y="3592482"/>
            <a:ext cx="7965282" cy="27805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/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cd build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myproject/build$ git fetch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myproject/build$ git checkout v1.2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cd ..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add build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commit -m "neue Version"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push</a:t>
            </a:r>
          </a:p>
          <a:p>
            <a:pPr lvl="1">
              <a:defRPr sz="1800"/>
            </a:pPr>
            <a:endParaRPr sz="1600" dirty="0">
              <a:latin typeface="Consolas"/>
              <a:ea typeface="Consolas"/>
              <a:cs typeface="Consolas"/>
              <a:sym typeface="Consolas"/>
            </a:endParaRP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#Im anderen Repo aktualisieren</a:t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myproject2$ git pull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myproject2$ git submodule update --init</a:t>
            </a:r>
          </a:p>
        </p:txBody>
      </p:sp>
      <p:grpSp>
        <p:nvGrpSpPr>
          <p:cNvPr id="2" name="Group 226"/>
          <p:cNvGrpSpPr/>
          <p:nvPr/>
        </p:nvGrpSpPr>
        <p:grpSpPr>
          <a:xfrm>
            <a:off x="1937742" y="2152055"/>
            <a:ext cx="5268516" cy="892969"/>
            <a:chOff x="0" y="0"/>
            <a:chExt cx="7493000" cy="1270000"/>
          </a:xfrm>
        </p:grpSpPr>
        <p:sp>
          <p:nvSpPr>
            <p:cNvPr id="223" name="Shape 223"/>
            <p:cNvSpPr/>
            <p:nvPr/>
          </p:nvSpPr>
          <p:spPr>
            <a:xfrm>
              <a:off x="0" y="0"/>
              <a:ext cx="27305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effectLst/>
                </a:defRPr>
              </a:pPr>
              <a:r>
                <a:rPr sz="2800" dirty="0"/>
                <a:t>myproject</a:t>
              </a:r>
            </a:p>
          </p:txBody>
        </p:sp>
        <p:sp>
          <p:nvSpPr>
            <p:cNvPr id="224" name="Shape 224"/>
            <p:cNvSpPr/>
            <p:nvPr/>
          </p:nvSpPr>
          <p:spPr>
            <a:xfrm>
              <a:off x="4762500" y="0"/>
              <a:ext cx="2730500" cy="1270000"/>
            </a:xfrm>
            <a:prstGeom prst="rect">
              <a:avLst/>
            </a:prstGeom>
            <a:solidFill>
              <a:srgbClr val="009051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/>
              </a:pPr>
              <a:r>
                <a:rPr sz="280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build</a:t>
              </a:r>
            </a:p>
            <a:p>
              <a:pPr lvl="0">
                <a:defRPr sz="1800"/>
              </a:pPr>
              <a:r>
                <a:rPr sz="2800" i="1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v1.2</a:t>
              </a:r>
            </a:p>
          </p:txBody>
        </p:sp>
        <p:sp>
          <p:nvSpPr>
            <p:cNvPr id="225" name="Shape 225"/>
            <p:cNvSpPr/>
            <p:nvPr/>
          </p:nvSpPr>
          <p:spPr>
            <a:xfrm flipH="1">
              <a:off x="2725142" y="638472"/>
              <a:ext cx="2041972" cy="3234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321457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dirty="0"/>
            </a:p>
          </p:txBody>
        </p:sp>
      </p:grpSp>
      <p:pic>
        <p:nvPicPr>
          <p:cNvPr id="227" name="Bildschirmfoto 2013-10-10 um 08.51.58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81117" y="3937992"/>
            <a:ext cx="2509450" cy="1893094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NEUE VERSIONEN FESTLEGEN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88670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2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2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2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1" grpId="0" build="p" bldLvl="5" animBg="1" advAuto="0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/>
          <p:nvPr/>
        </p:nvSpPr>
        <p:spPr>
          <a:xfrm>
            <a:off x="472314" y="3961814"/>
            <a:ext cx="7965282" cy="2041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/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#Branch-Eintrag in .gitmodules beim add (seit 1.8.2)</a:t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submodule add --branch master ../build.git build </a:t>
            </a:r>
          </a:p>
          <a:p>
            <a:pPr lvl="1">
              <a:defRPr sz="1800"/>
            </a:pPr>
            <a:endParaRPr sz="1600" dirty="0">
              <a:latin typeface="Consolas"/>
              <a:ea typeface="Consolas"/>
              <a:cs typeface="Consolas"/>
              <a:sym typeface="Consolas"/>
            </a:endParaRP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#--remote holt den aktuellen Head des konfigurierten Branches</a:t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submodule update --remote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add build   #ggf. noch andere Submodule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commit -m "neue Version"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push</a:t>
            </a:r>
          </a:p>
        </p:txBody>
      </p:sp>
      <p:grpSp>
        <p:nvGrpSpPr>
          <p:cNvPr id="2" name="Group 234"/>
          <p:cNvGrpSpPr/>
          <p:nvPr/>
        </p:nvGrpSpPr>
        <p:grpSpPr>
          <a:xfrm>
            <a:off x="1937742" y="2152055"/>
            <a:ext cx="5268516" cy="892969"/>
            <a:chOff x="0" y="0"/>
            <a:chExt cx="7493000" cy="1270000"/>
          </a:xfrm>
        </p:grpSpPr>
        <p:sp>
          <p:nvSpPr>
            <p:cNvPr id="231" name="Shape 231"/>
            <p:cNvSpPr/>
            <p:nvPr/>
          </p:nvSpPr>
          <p:spPr>
            <a:xfrm>
              <a:off x="0" y="0"/>
              <a:ext cx="27305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effectLst/>
                </a:defRPr>
              </a:pPr>
              <a:r>
                <a:rPr sz="2800" dirty="0"/>
                <a:t>myproject</a:t>
              </a:r>
            </a:p>
          </p:txBody>
        </p:sp>
        <p:sp>
          <p:nvSpPr>
            <p:cNvPr id="232" name="Shape 232"/>
            <p:cNvSpPr/>
            <p:nvPr/>
          </p:nvSpPr>
          <p:spPr>
            <a:xfrm>
              <a:off x="4762500" y="0"/>
              <a:ext cx="2730500" cy="1270000"/>
            </a:xfrm>
            <a:prstGeom prst="rect">
              <a:avLst/>
            </a:prstGeom>
            <a:solidFill>
              <a:srgbClr val="009051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/>
              </a:pPr>
              <a:r>
                <a:rPr sz="280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build</a:t>
              </a:r>
            </a:p>
            <a:p>
              <a:pPr lvl="0">
                <a:defRPr sz="1800"/>
              </a:pPr>
              <a:r>
                <a:rPr sz="2800" i="1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master</a:t>
              </a:r>
            </a:p>
          </p:txBody>
        </p:sp>
        <p:sp>
          <p:nvSpPr>
            <p:cNvPr id="233" name="Shape 233"/>
            <p:cNvSpPr/>
            <p:nvPr/>
          </p:nvSpPr>
          <p:spPr>
            <a:xfrm flipH="1">
              <a:off x="2725142" y="638472"/>
              <a:ext cx="2041972" cy="3234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321457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dirty="0"/>
            </a:p>
          </p:txBody>
        </p:sp>
      </p:grpSp>
      <p:sp>
        <p:nvSpPr>
          <p:cNvPr id="235" name="Shape 235"/>
          <p:cNvSpPr/>
          <p:nvPr/>
        </p:nvSpPr>
        <p:spPr>
          <a:xfrm>
            <a:off x="6395103" y="5731073"/>
            <a:ext cx="2491384" cy="923330"/>
          </a:xfrm>
          <a:prstGeom prst="rect">
            <a:avLst/>
          </a:prstGeom>
          <a:solidFill>
            <a:srgbClr val="EBEBE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lvl="0" algn="l">
              <a:defRPr sz="1800"/>
            </a:pPr>
            <a:r>
              <a:rPr sz="1500" dirty="0">
                <a:latin typeface="Consolas"/>
                <a:ea typeface="Consolas"/>
                <a:cs typeface="Consolas"/>
                <a:sym typeface="Consolas"/>
              </a:rPr>
              <a:t>[submodule "build"]</a:t>
            </a:r>
          </a:p>
          <a:p>
            <a:pPr lvl="0" algn="l">
              <a:defRPr sz="1800"/>
            </a:pPr>
            <a:r>
              <a:rPr sz="1500" dirty="0">
                <a:latin typeface="Consolas"/>
                <a:ea typeface="Consolas"/>
                <a:cs typeface="Consolas"/>
                <a:sym typeface="Consolas"/>
              </a:rPr>
              <a:t>	path = build</a:t>
            </a:r>
          </a:p>
          <a:p>
            <a:pPr lvl="0" algn="l">
              <a:defRPr sz="1800"/>
            </a:pPr>
            <a:r>
              <a:rPr sz="1500" dirty="0">
                <a:latin typeface="Consolas"/>
                <a:ea typeface="Consolas"/>
                <a:cs typeface="Consolas"/>
                <a:sym typeface="Consolas"/>
              </a:rPr>
              <a:t>	url = ../build.git</a:t>
            </a:r>
          </a:p>
          <a:p>
            <a:pPr lvl="0" algn="l">
              <a:defRPr sz="1800"/>
            </a:pPr>
            <a:r>
              <a:rPr sz="1500" dirty="0">
                <a:latin typeface="Consolas"/>
                <a:ea typeface="Consolas"/>
                <a:cs typeface="Consolas"/>
                <a:sym typeface="Consolas"/>
              </a:rPr>
              <a:t>    branch = master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AKTUELLSTE VERSION HOLEN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59548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9" grpId="0" build="p" bldLvl="5" animBg="1" advAuto="0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/>
          <p:nvPr/>
        </p:nvSpPr>
        <p:spPr>
          <a:xfrm>
            <a:off x="490173" y="3328401"/>
            <a:ext cx="7965282" cy="3273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/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cd build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myproject/build$ git fetch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myproject/build$ git checkout master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#Dateien ändern</a:t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myproject/build$ git commit -am "neue Version in Submodul"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cd ..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add build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commit -m "neue Version"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push --recurse-submodules=on-demand</a:t>
            </a:r>
          </a:p>
          <a:p>
            <a:pPr lvl="1">
              <a:defRPr sz="1800"/>
            </a:pPr>
            <a:endParaRPr sz="1600" dirty="0">
              <a:latin typeface="Consolas"/>
              <a:ea typeface="Consolas"/>
              <a:cs typeface="Consolas"/>
              <a:sym typeface="Consolas"/>
            </a:endParaRP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#Alias pushall</a:t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$ git config --global</a:t>
            </a:r>
            <a:br>
              <a:rPr sz="16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        alias.pushall 'push --recurse-submodules=on-demand'</a:t>
            </a:r>
          </a:p>
        </p:txBody>
      </p:sp>
      <p:grpSp>
        <p:nvGrpSpPr>
          <p:cNvPr id="2" name="Group 244"/>
          <p:cNvGrpSpPr/>
          <p:nvPr/>
        </p:nvGrpSpPr>
        <p:grpSpPr>
          <a:xfrm>
            <a:off x="1937742" y="2152055"/>
            <a:ext cx="5268516" cy="892969"/>
            <a:chOff x="0" y="0"/>
            <a:chExt cx="7493000" cy="1270000"/>
          </a:xfrm>
        </p:grpSpPr>
        <p:sp>
          <p:nvSpPr>
            <p:cNvPr id="241" name="Shape 241"/>
            <p:cNvSpPr/>
            <p:nvPr/>
          </p:nvSpPr>
          <p:spPr>
            <a:xfrm>
              <a:off x="0" y="0"/>
              <a:ext cx="27305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effectLst/>
                </a:defRPr>
              </a:pPr>
              <a:r>
                <a:rPr sz="2800" dirty="0"/>
                <a:t>myproject</a:t>
              </a:r>
            </a:p>
          </p:txBody>
        </p:sp>
        <p:sp>
          <p:nvSpPr>
            <p:cNvPr id="242" name="Shape 242"/>
            <p:cNvSpPr/>
            <p:nvPr/>
          </p:nvSpPr>
          <p:spPr>
            <a:xfrm>
              <a:off x="4762500" y="0"/>
              <a:ext cx="2730500" cy="1270000"/>
            </a:xfrm>
            <a:prstGeom prst="rect">
              <a:avLst/>
            </a:prstGeom>
            <a:solidFill>
              <a:srgbClr val="009051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/>
              </a:pPr>
              <a:r>
                <a:rPr sz="280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build</a:t>
              </a:r>
            </a:p>
            <a:p>
              <a:pPr lvl="0">
                <a:defRPr sz="1800"/>
              </a:pPr>
              <a:r>
                <a:rPr sz="2800" i="1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abc123</a:t>
              </a:r>
            </a:p>
          </p:txBody>
        </p:sp>
        <p:sp>
          <p:nvSpPr>
            <p:cNvPr id="243" name="Shape 243"/>
            <p:cNvSpPr/>
            <p:nvPr/>
          </p:nvSpPr>
          <p:spPr>
            <a:xfrm flipH="1">
              <a:off x="2725142" y="638472"/>
              <a:ext cx="2041972" cy="3234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321457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dirty="0"/>
            </a:p>
          </p:txBody>
        </p:sp>
      </p:grpSp>
      <p:pic>
        <p:nvPicPr>
          <p:cNvPr id="245" name="Bildschirmfoto 2013-10-10 um 08.51.58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840348" y="4688086"/>
            <a:ext cx="2035969" cy="1535907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IN SUBMODULEN 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9708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2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2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9" grpId="0" build="p" bldLvl="5" animBg="1" advAuto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GROSSE PROJEKTE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3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4129628"/>
            <a:ext cx="6267608" cy="342233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490792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 smtClean="0"/>
              <a:t>Repositoryaufteilung</a:t>
            </a:r>
            <a:endParaRPr lang="de-DE" dirty="0" smtClean="0"/>
          </a:p>
          <a:p>
            <a:r>
              <a:rPr lang="de-DE" dirty="0" smtClean="0"/>
              <a:t>Submodules</a:t>
            </a:r>
          </a:p>
          <a:p>
            <a:r>
              <a:rPr lang="de-DE" dirty="0" err="1" smtClean="0"/>
              <a:t>Subtrees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54146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/>
          <p:nvPr/>
        </p:nvSpPr>
        <p:spPr>
          <a:xfrm>
            <a:off x="418736" y="3334237"/>
            <a:ext cx="8206384" cy="5645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/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subtree add --prefix build --squash ../build.git v1.0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push</a:t>
            </a:r>
          </a:p>
        </p:txBody>
      </p:sp>
      <p:grpSp>
        <p:nvGrpSpPr>
          <p:cNvPr id="2" name="Group 252"/>
          <p:cNvGrpSpPr/>
          <p:nvPr/>
        </p:nvGrpSpPr>
        <p:grpSpPr>
          <a:xfrm>
            <a:off x="1553765" y="1785937"/>
            <a:ext cx="5268516" cy="892969"/>
            <a:chOff x="0" y="0"/>
            <a:chExt cx="7493000" cy="1270000"/>
          </a:xfrm>
        </p:grpSpPr>
        <p:sp>
          <p:nvSpPr>
            <p:cNvPr id="249" name="Shape 249"/>
            <p:cNvSpPr/>
            <p:nvPr/>
          </p:nvSpPr>
          <p:spPr>
            <a:xfrm>
              <a:off x="0" y="0"/>
              <a:ext cx="27305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effectLst/>
                </a:defRPr>
              </a:pPr>
              <a:r>
                <a:rPr sz="2800" dirty="0"/>
                <a:t>myproject</a:t>
              </a:r>
            </a:p>
          </p:txBody>
        </p:sp>
        <p:sp>
          <p:nvSpPr>
            <p:cNvPr id="250" name="Shape 250"/>
            <p:cNvSpPr/>
            <p:nvPr/>
          </p:nvSpPr>
          <p:spPr>
            <a:xfrm>
              <a:off x="4762500" y="0"/>
              <a:ext cx="2730500" cy="1270000"/>
            </a:xfrm>
            <a:prstGeom prst="rect">
              <a:avLst/>
            </a:prstGeom>
            <a:solidFill>
              <a:srgbClr val="009051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/>
              </a:pPr>
              <a:r>
                <a:rPr sz="280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build</a:t>
              </a:r>
            </a:p>
            <a:p>
              <a:pPr lvl="0">
                <a:defRPr sz="1800"/>
              </a:pPr>
              <a:r>
                <a:rPr sz="2800" i="1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v1.0</a:t>
              </a:r>
            </a:p>
          </p:txBody>
        </p:sp>
        <p:sp>
          <p:nvSpPr>
            <p:cNvPr id="251" name="Shape 251"/>
            <p:cNvSpPr/>
            <p:nvPr/>
          </p:nvSpPr>
          <p:spPr>
            <a:xfrm flipH="1">
              <a:off x="2725142" y="638472"/>
              <a:ext cx="2041972" cy="3234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321457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dirty="0"/>
            </a:p>
          </p:txBody>
        </p:sp>
      </p:grpSp>
      <p:pic>
        <p:nvPicPr>
          <p:cNvPr id="255" name="Bildschirmfoto 2013-10-10 um 12.49.27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143750" y="4786312"/>
            <a:ext cx="1804380" cy="982266"/>
          </a:xfrm>
          <a:prstGeom prst="rect">
            <a:avLst/>
          </a:prstGeom>
          <a:ln w="12700">
            <a:miter lim="400000"/>
          </a:ln>
        </p:spPr>
      </p:pic>
      <p:pic>
        <p:nvPicPr>
          <p:cNvPr id="11" name="Bild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735" y="4169369"/>
            <a:ext cx="6607969" cy="2125266"/>
          </a:xfrm>
          <a:prstGeom prst="rect">
            <a:avLst/>
          </a:prstGeom>
        </p:spPr>
      </p:pic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SUBTREE HINZUFÜGEN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57286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fill="hold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/>
          <p:nvPr/>
        </p:nvSpPr>
        <p:spPr>
          <a:xfrm>
            <a:off x="490173" y="2047692"/>
            <a:ext cx="7965282" cy="3337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/>
          <a:p>
            <a:pPr lvl="1">
              <a:lnSpc>
                <a:spcPct val="1000"/>
              </a:lnSpc>
              <a:spcBef>
                <a:spcPts val="1687"/>
              </a:spcBef>
              <a:defRPr sz="1800"/>
            </a:pP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projects$ git clone myproject.git myproject2</a:t>
            </a:r>
          </a:p>
        </p:txBody>
      </p:sp>
      <p:pic>
        <p:nvPicPr>
          <p:cNvPr id="261" name="Bildschirmfoto 2013-10-16 um 16.35.05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87899" y="3366492"/>
            <a:ext cx="2574871" cy="1607344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KLONEN MIT SUBTREES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79110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/>
          <p:nvPr/>
        </p:nvSpPr>
        <p:spPr>
          <a:xfrm>
            <a:off x="472314" y="3268901"/>
            <a:ext cx="8304610" cy="16417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/>
          <a:p>
            <a:pPr lvl="1">
              <a:defRPr sz="1800"/>
            </a:pP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myproject$ git subtree pull --prefix build --squash ../build.git v1.2</a:t>
            </a:r>
          </a:p>
          <a:p>
            <a:pPr lvl="1">
              <a:defRPr sz="1800"/>
            </a:pP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myproject$ git push</a:t>
            </a:r>
          </a:p>
          <a:p>
            <a:pPr lvl="1">
              <a:defRPr sz="1800"/>
            </a:pPr>
            <a:endParaRPr sz="1700" dirty="0">
              <a:latin typeface="Consolas"/>
              <a:ea typeface="Consolas"/>
              <a:cs typeface="Consolas"/>
              <a:sym typeface="Consolas"/>
            </a:endParaRPr>
          </a:p>
          <a:p>
            <a:pPr lvl="1">
              <a:defRPr sz="1800"/>
            </a:pP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#Im anderen Repo aktualisieren</a:t>
            </a:r>
            <a:br>
              <a:rPr sz="17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myproject2$ git pull</a:t>
            </a:r>
          </a:p>
        </p:txBody>
      </p:sp>
      <p:grpSp>
        <p:nvGrpSpPr>
          <p:cNvPr id="2" name="Group 268"/>
          <p:cNvGrpSpPr/>
          <p:nvPr/>
        </p:nvGrpSpPr>
        <p:grpSpPr>
          <a:xfrm>
            <a:off x="1937742" y="1875234"/>
            <a:ext cx="5268516" cy="892969"/>
            <a:chOff x="0" y="0"/>
            <a:chExt cx="7493000" cy="1270000"/>
          </a:xfrm>
        </p:grpSpPr>
        <p:sp>
          <p:nvSpPr>
            <p:cNvPr id="265" name="Shape 265"/>
            <p:cNvSpPr/>
            <p:nvPr/>
          </p:nvSpPr>
          <p:spPr>
            <a:xfrm>
              <a:off x="0" y="0"/>
              <a:ext cx="27305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effectLst/>
                </a:defRPr>
              </a:pPr>
              <a:r>
                <a:rPr sz="2800" dirty="0"/>
                <a:t>myproject</a:t>
              </a:r>
            </a:p>
          </p:txBody>
        </p:sp>
        <p:sp>
          <p:nvSpPr>
            <p:cNvPr id="266" name="Shape 266"/>
            <p:cNvSpPr/>
            <p:nvPr/>
          </p:nvSpPr>
          <p:spPr>
            <a:xfrm>
              <a:off x="4762500" y="0"/>
              <a:ext cx="2730500" cy="1270000"/>
            </a:xfrm>
            <a:prstGeom prst="rect">
              <a:avLst/>
            </a:prstGeom>
            <a:solidFill>
              <a:srgbClr val="009051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/>
              </a:pPr>
              <a:r>
                <a:rPr sz="280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build</a:t>
              </a:r>
            </a:p>
            <a:p>
              <a:pPr lvl="0">
                <a:defRPr sz="1800"/>
              </a:pPr>
              <a:r>
                <a:rPr sz="2800" i="1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v1.2</a:t>
              </a:r>
            </a:p>
          </p:txBody>
        </p:sp>
        <p:sp>
          <p:nvSpPr>
            <p:cNvPr id="267" name="Shape 267"/>
            <p:cNvSpPr/>
            <p:nvPr/>
          </p:nvSpPr>
          <p:spPr>
            <a:xfrm flipH="1">
              <a:off x="2725142" y="638472"/>
              <a:ext cx="2041972" cy="3234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321457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dirty="0"/>
            </a:p>
          </p:txBody>
        </p:sp>
      </p:grpSp>
      <p:pic>
        <p:nvPicPr>
          <p:cNvPr id="270" name="Bildschirmfoto 2013-10-10 um 12.49.27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47235" y="3902273"/>
            <a:ext cx="2125266" cy="1156950"/>
          </a:xfrm>
          <a:prstGeom prst="rect">
            <a:avLst/>
          </a:prstGeom>
          <a:ln w="12700">
            <a:miter lim="400000"/>
          </a:ln>
        </p:spPr>
      </p:pic>
      <p:pic>
        <p:nvPicPr>
          <p:cNvPr id="10" name="Bild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314" y="4857750"/>
            <a:ext cx="4598789" cy="1857375"/>
          </a:xfrm>
          <a:prstGeom prst="rect">
            <a:avLst/>
          </a:prstGeom>
        </p:spPr>
      </p:pic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NEUE VERSION FESTLEGEN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86332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fill="hold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/>
          <p:nvPr/>
        </p:nvSpPr>
        <p:spPr>
          <a:xfrm>
            <a:off x="374087" y="2965782"/>
            <a:ext cx="8456415" cy="24266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/>
          <a:p>
            <a:pPr lvl="1">
              <a:defRPr sz="1800"/>
            </a:pP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myproject$ git subtree pull --prefix build --squash ../build.git master</a:t>
            </a:r>
          </a:p>
          <a:p>
            <a:pPr lvl="1">
              <a:defRPr sz="1800"/>
            </a:pP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myproject$ git push</a:t>
            </a:r>
          </a:p>
          <a:p>
            <a:pPr lvl="1">
              <a:defRPr sz="1800"/>
            </a:pPr>
            <a:endParaRPr sz="1700" dirty="0">
              <a:latin typeface="Consolas"/>
              <a:ea typeface="Consolas"/>
              <a:cs typeface="Consolas"/>
              <a:sym typeface="Consolas"/>
            </a:endParaRPr>
          </a:p>
          <a:p>
            <a:pPr lvl="1">
              <a:defRPr sz="1800"/>
            </a:pP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#Eigenes Update-Skript anlegen: update-modules.sh</a:t>
            </a:r>
            <a:br>
              <a:rPr sz="17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#Remote verwenden um Pfade im Skript zu vermeiden</a:t>
            </a:r>
            <a:br>
              <a:rPr sz="17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myproject$ git remote add build ../build.git</a:t>
            </a:r>
            <a:br>
              <a:rPr sz="17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sz="17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myproject$ ./update-modules.sh</a:t>
            </a:r>
          </a:p>
        </p:txBody>
      </p:sp>
      <p:grpSp>
        <p:nvGrpSpPr>
          <p:cNvPr id="2" name="Group 277"/>
          <p:cNvGrpSpPr/>
          <p:nvPr/>
        </p:nvGrpSpPr>
        <p:grpSpPr>
          <a:xfrm>
            <a:off x="1937742" y="1884164"/>
            <a:ext cx="5268516" cy="892969"/>
            <a:chOff x="0" y="0"/>
            <a:chExt cx="7493000" cy="1270000"/>
          </a:xfrm>
        </p:grpSpPr>
        <p:sp>
          <p:nvSpPr>
            <p:cNvPr id="274" name="Shape 274"/>
            <p:cNvSpPr/>
            <p:nvPr/>
          </p:nvSpPr>
          <p:spPr>
            <a:xfrm>
              <a:off x="0" y="0"/>
              <a:ext cx="27305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effectLst/>
                </a:defRPr>
              </a:pPr>
              <a:r>
                <a:rPr sz="2800" dirty="0"/>
                <a:t>myproject</a:t>
              </a:r>
            </a:p>
          </p:txBody>
        </p:sp>
        <p:sp>
          <p:nvSpPr>
            <p:cNvPr id="275" name="Shape 275"/>
            <p:cNvSpPr/>
            <p:nvPr/>
          </p:nvSpPr>
          <p:spPr>
            <a:xfrm>
              <a:off x="4762500" y="0"/>
              <a:ext cx="2730500" cy="1270000"/>
            </a:xfrm>
            <a:prstGeom prst="rect">
              <a:avLst/>
            </a:prstGeom>
            <a:solidFill>
              <a:srgbClr val="009051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/>
              </a:pPr>
              <a:r>
                <a:rPr sz="280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build</a:t>
              </a:r>
            </a:p>
            <a:p>
              <a:pPr lvl="0">
                <a:defRPr sz="1800"/>
              </a:pPr>
              <a:r>
                <a:rPr sz="2800" i="1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master</a:t>
              </a:r>
            </a:p>
          </p:txBody>
        </p:sp>
        <p:sp>
          <p:nvSpPr>
            <p:cNvPr id="276" name="Shape 276"/>
            <p:cNvSpPr/>
            <p:nvPr/>
          </p:nvSpPr>
          <p:spPr>
            <a:xfrm flipH="1">
              <a:off x="2725142" y="638472"/>
              <a:ext cx="2041972" cy="3234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321457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dirty="0"/>
            </a:p>
          </p:txBody>
        </p:sp>
      </p:grpSp>
      <p:pic>
        <p:nvPicPr>
          <p:cNvPr id="278" name="Bildschirmfoto 2013-10-10 um 12.54.07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57938" y="5027414"/>
            <a:ext cx="2455665" cy="1442216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AKTUELLSTE VERSION HOLEN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09672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8" grpId="0" animBg="1" advAuto="0"/>
    </p:bldLst>
  </p:timing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4718</Words>
  <Application>Microsoft Macintosh PowerPoint</Application>
  <PresentationFormat>Bildschirmpräsentation (4:3)</PresentationFormat>
  <Paragraphs>967</Paragraphs>
  <Slides>122</Slides>
  <Notes>9</Notes>
  <HiddenSlides>2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122</vt:i4>
      </vt:variant>
    </vt:vector>
  </HeadingPairs>
  <TitlesOfParts>
    <vt:vector size="123" baseType="lpstr">
      <vt:lpstr>Office-Design</vt:lpstr>
      <vt:lpstr>W-JAX 07.11.14 | WORKSHOP</vt:lpstr>
      <vt:lpstr>VORSTELLUNG</vt:lpstr>
      <vt:lpstr>GIT – ZUM NACHLESEN</vt:lpstr>
      <vt:lpstr>AGENDA</vt:lpstr>
      <vt:lpstr>VORBEREITUNG</vt:lpstr>
      <vt:lpstr>INSTALLATION DER VM</vt:lpstr>
      <vt:lpstr>VERWENDUNG DER VM</vt:lpstr>
      <vt:lpstr>VORBEREITUNG</vt:lpstr>
      <vt:lpstr>WORKSHOP VM – INSTALLIERTE TOOLS</vt:lpstr>
      <vt:lpstr>TEIL 1</vt:lpstr>
      <vt:lpstr>GIT BESTANDTEILE</vt:lpstr>
      <vt:lpstr>EINSTIEG</vt:lpstr>
      <vt:lpstr>DEZENTRALES REPOSITORY</vt:lpstr>
      <vt:lpstr>Objektdatabase</vt:lpstr>
      <vt:lpstr>Verzweigungen - Branches</vt:lpstr>
      <vt:lpstr>Branches / Tags</vt:lpstr>
      <vt:lpstr>Geheimnisse des Index</vt:lpstr>
      <vt:lpstr>REFERENZEN</vt:lpstr>
      <vt:lpstr>REFERENZEN II</vt:lpstr>
      <vt:lpstr>TEIL 1</vt:lpstr>
      <vt:lpstr>GIT INTERN: MERGES 1</vt:lpstr>
      <vt:lpstr>GIT INTERN: MERGES 1</vt:lpstr>
      <vt:lpstr>GIT INTERN: MERGES 1</vt:lpstr>
      <vt:lpstr>GIT INTERN: FASTFORWARD-MERGE (I)</vt:lpstr>
      <vt:lpstr>GIT INTERN: FASTFORWARD-MERGE (II)</vt:lpstr>
      <vt:lpstr>GIT INTERN: NO-FASTWORWARD</vt:lpstr>
      <vt:lpstr>GIT INTERN: SQUASH</vt:lpstr>
      <vt:lpstr>GIT INTERN: MERGE-BASE</vt:lpstr>
      <vt:lpstr>GIT INTERN: MERGE-FILE</vt:lpstr>
      <vt:lpstr>GIT INTERN: MERGES 2 - KONFLIKTE</vt:lpstr>
      <vt:lpstr>GIT INTERN: MERGES 2 - CHECKOUT</vt:lpstr>
      <vt:lpstr>GIT INTERN: MERGES 2 - STRATEGIEN</vt:lpstr>
      <vt:lpstr>GIT INTERN: MERGES 2 - KONFLIKTE</vt:lpstr>
      <vt:lpstr>GIT INTERNAS: MERGE-TOOL</vt:lpstr>
      <vt:lpstr>GIT MERGES: RERERE</vt:lpstr>
      <vt:lpstr>TEIL 1</vt:lpstr>
      <vt:lpstr>GIT INTERNAS: REMOTES</vt:lpstr>
      <vt:lpstr>GIT INTERNAS: REMOTES</vt:lpstr>
      <vt:lpstr>GIT INTERNAS: REFSPEC</vt:lpstr>
      <vt:lpstr>GIT INTERNAS: REFSPEC</vt:lpstr>
      <vt:lpstr>GIT INTERNAS: REFSPEC</vt:lpstr>
      <vt:lpstr>GIT INTERNAS: REFSPEC-KONFIGURATION</vt:lpstr>
      <vt:lpstr>GIT INTERNAS: REFSPEC-BEISPIELE</vt:lpstr>
      <vt:lpstr>GIT INTERNAS: FETCH</vt:lpstr>
      <vt:lpstr>GIT INTERNAS: TRACKING BRANCHES</vt:lpstr>
      <vt:lpstr>GIT INTERNAS: TRACKING BRANCH VERBINDEN</vt:lpstr>
      <vt:lpstr>GIT INTERNAS: PULL [ STREICHEN?]</vt:lpstr>
      <vt:lpstr>GIT INTERNAS: PUSH</vt:lpstr>
      <vt:lpstr>GIT INTERN: PUSH.DEFAULT</vt:lpstr>
      <vt:lpstr>GIT INTERN: PUSH EMPFEHLUNG</vt:lpstr>
      <vt:lpstr>GIT INTERNAS: WTF ??!!!?!?!?!?!?</vt:lpstr>
      <vt:lpstr>TEIL 3</vt:lpstr>
      <vt:lpstr>Typische Workflows in der Entwicklung</vt:lpstr>
      <vt:lpstr>Arbeiten mit gemeinsamen Branch (Merge)</vt:lpstr>
      <vt:lpstr>ARBEITEN MIT FEATURE-BRANCHES</vt:lpstr>
      <vt:lpstr>REBASING - ÜBERBLICK</vt:lpstr>
      <vt:lpstr>Arbeiten mit gemeinsamen Branch (Rebase)</vt:lpstr>
      <vt:lpstr>Rebase durchführen</vt:lpstr>
      <vt:lpstr>Noch mehr Rebase </vt:lpstr>
      <vt:lpstr>Cherry-Pick </vt:lpstr>
      <vt:lpstr>Interaktives Rebase</vt:lpstr>
      <vt:lpstr>Pull-Requests</vt:lpstr>
      <vt:lpstr>Pull-Requests für Review-Workflows</vt:lpstr>
      <vt:lpstr>TEIL 3</vt:lpstr>
      <vt:lpstr>RELEASEPROZESS - GITFLOW</vt:lpstr>
      <vt:lpstr>RELEASEPROZESS 1 – FEATURE ENTWICKELN</vt:lpstr>
      <vt:lpstr>RELEASEPROZESS 2 – RELEASE ERZEUGEN (I)</vt:lpstr>
      <vt:lpstr>RELEASEPROZESS 2 – RELEASE ERZEUGEN (II)</vt:lpstr>
      <vt:lpstr>RELEASEPROZESS 2 – RELEASE ERZEUGEN (III)</vt:lpstr>
      <vt:lpstr>RELEASEPROZESS 3 – HOTFIX ERSTELLEN</vt:lpstr>
      <vt:lpstr>RELEASEPROZESS 4 – SUPPORT FÜR ALTE VERSION</vt:lpstr>
      <vt:lpstr>RELEASEPROZESS 4 – GOODIES</vt:lpstr>
      <vt:lpstr>RELEASEPROZESS 3 - HOTFIXES</vt:lpstr>
      <vt:lpstr>BRANCHSTRATEGIE: GITFLOW - TOOLS</vt:lpstr>
      <vt:lpstr>EXKURS: FEATURE-ID IN COMMIT MSG</vt:lpstr>
      <vt:lpstr>GIT FLOW: BUGFIXES BACKPORT</vt:lpstr>
      <vt:lpstr>BRANCH STRATEGIE: PRODUKT / PROJEKT</vt:lpstr>
      <vt:lpstr>BRANCH STRATEGIE: ALTERNATIVEN</vt:lpstr>
      <vt:lpstr>ALTERNATIVE: GITHUB KLONE</vt:lpstr>
      <vt:lpstr>EXKURS: LINUX BRANCH MODELL</vt:lpstr>
      <vt:lpstr>TEIL 3</vt:lpstr>
      <vt:lpstr>Komplexes Projekt</vt:lpstr>
      <vt:lpstr>Repository-Aufteilung</vt:lpstr>
      <vt:lpstr>Homogene Module</vt:lpstr>
      <vt:lpstr>Inhomogene Module</vt:lpstr>
      <vt:lpstr>Submodule</vt:lpstr>
      <vt:lpstr>Subtree</vt:lpstr>
      <vt:lpstr>BEISPIEL</vt:lpstr>
      <vt:lpstr>TEIL 3</vt:lpstr>
      <vt:lpstr>Submodule hinzufügen</vt:lpstr>
      <vt:lpstr>Klonen mit Submodulen</vt:lpstr>
      <vt:lpstr>NEUE VERSIONEN FESTLEGEN</vt:lpstr>
      <vt:lpstr>AKTUELLSTE VERSION HOLEN</vt:lpstr>
      <vt:lpstr>IN SUBMODULEN ARBEITEN</vt:lpstr>
      <vt:lpstr>TEIL 3</vt:lpstr>
      <vt:lpstr>SUBTREE HINZUFÜGEN</vt:lpstr>
      <vt:lpstr>KLONEN MIT SUBTREES</vt:lpstr>
      <vt:lpstr>NEUE VERSION FESTLEGEN</vt:lpstr>
      <vt:lpstr>AKTUELLSTE VERSION HOLEN</vt:lpstr>
      <vt:lpstr>IN SUBTREES ARBEITEN (1)</vt:lpstr>
      <vt:lpstr>IN SUBTREES ARBEITEN (II)</vt:lpstr>
      <vt:lpstr>TEIL 4</vt:lpstr>
      <vt:lpstr>TEIL 4</vt:lpstr>
      <vt:lpstr>GIT APIS: JGIT</vt:lpstr>
      <vt:lpstr>GIT APIS: JGIT -1</vt:lpstr>
      <vt:lpstr>TEIL 4</vt:lpstr>
      <vt:lpstr>GIT APIS: GROOVY GRGIT</vt:lpstr>
      <vt:lpstr>GIT APIS: GROOVY - BEISPIEL</vt:lpstr>
      <vt:lpstr>TEIL 5</vt:lpstr>
      <vt:lpstr>GRADLE UND GIT</vt:lpstr>
      <vt:lpstr>TOWNSFOLK / GRADLE-RELEASE</vt:lpstr>
      <vt:lpstr>AJOBERSTAR / GRADLE-GIT</vt:lpstr>
      <vt:lpstr>TEIL 5</vt:lpstr>
      <vt:lpstr>MAVEN-RELEASE-PLUGIN</vt:lpstr>
      <vt:lpstr>MAVEN-RELEASE-PLUGIN - KONFIGURATION</vt:lpstr>
      <vt:lpstr>MAVEN-RELEASE-PLUGIN - ANWENDUNG</vt:lpstr>
      <vt:lpstr>MAVEN-RELEASE-PLUGIN - FAZIT</vt:lpstr>
      <vt:lpstr>ATLASSIAN JGIT-FLOW</vt:lpstr>
      <vt:lpstr>ATLASSIAN JGIT-FLOW - KONFIGURATION</vt:lpstr>
      <vt:lpstr>ATLASSIAN JGIT-FLOW - ANWENDUNG</vt:lpstr>
      <vt:lpstr>ATLASSIAN JGIT-FLOW - FAZIT</vt:lpstr>
      <vt:lpstr>VIELEN DANK!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Nils Hartmann</dc:creator>
  <cp:lastModifiedBy>Nils Hartmann</cp:lastModifiedBy>
  <cp:revision>188</cp:revision>
  <dcterms:created xsi:type="dcterms:W3CDTF">2014-09-28T20:48:12Z</dcterms:created>
  <dcterms:modified xsi:type="dcterms:W3CDTF">2014-10-13T22:08:00Z</dcterms:modified>
</cp:coreProperties>
</file>